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408" r:id="rId1"/>
  </p:sldMasterIdLst>
  <p:notesMasterIdLst>
    <p:notesMasterId r:id="rId45"/>
  </p:notesMasterIdLst>
  <p:sldIdLst>
    <p:sldId id="6104" r:id="rId2"/>
    <p:sldId id="6105" r:id="rId3"/>
    <p:sldId id="6106" r:id="rId4"/>
    <p:sldId id="6107" r:id="rId5"/>
    <p:sldId id="6108" r:id="rId6"/>
    <p:sldId id="6109" r:id="rId7"/>
    <p:sldId id="6110" r:id="rId8"/>
    <p:sldId id="6111" r:id="rId9"/>
    <p:sldId id="295" r:id="rId10"/>
    <p:sldId id="6112" r:id="rId11"/>
    <p:sldId id="265" r:id="rId12"/>
    <p:sldId id="266" r:id="rId13"/>
    <p:sldId id="267" r:id="rId14"/>
    <p:sldId id="6113" r:id="rId15"/>
    <p:sldId id="6114" r:id="rId16"/>
    <p:sldId id="270" r:id="rId17"/>
    <p:sldId id="271" r:id="rId18"/>
    <p:sldId id="6115" r:id="rId19"/>
    <p:sldId id="6116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98" r:id="rId29"/>
    <p:sldId id="282" r:id="rId30"/>
    <p:sldId id="297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6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37573A"/>
    <a:srgbClr val="325035"/>
    <a:srgbClr val="2F4B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092" y="1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30B19-302D-4A04-A6B9-E9BB8AE4FCC2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A9F21-7D6D-4A4D-A23E-D7E880285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35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70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2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0" name="Google Shape;20;p52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2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5981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1"/>
          <p:cNvSpPr>
            <a:spLocks noGrp="1"/>
          </p:cNvSpPr>
          <p:nvPr>
            <p:ph type="pic" idx="2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7" name="Google Shape;77;p61"/>
          <p:cNvSpPr txBox="1">
            <a:spLocks noGrp="1"/>
          </p:cNvSpPr>
          <p:nvPr>
            <p:ph type="body" idx="1"/>
          </p:nvPr>
        </p:nvSpPr>
        <p:spPr>
          <a:xfrm>
            <a:off x="1154956" y="5367325"/>
            <a:ext cx="8825656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78" name="Google Shape;78;p61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1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4023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62"/>
          <p:cNvSpPr txBox="1"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2"/>
          <p:cNvSpPr txBox="1">
            <a:spLocks noGrp="1"/>
          </p:cNvSpPr>
          <p:nvPr>
            <p:ph type="body" idx="1"/>
          </p:nvPr>
        </p:nvSpPr>
        <p:spPr>
          <a:xfrm>
            <a:off x="1154954" y="3657600"/>
            <a:ext cx="8825659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84" name="Google Shape;84;p62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62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065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3"/>
          <p:cNvSpPr txBox="1"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63"/>
          <p:cNvSpPr txBox="1">
            <a:spLocks noGrp="1"/>
          </p:cNvSpPr>
          <p:nvPr>
            <p:ph type="body" idx="1"/>
          </p:nvPr>
        </p:nvSpPr>
        <p:spPr>
          <a:xfrm>
            <a:off x="1930400" y="3771174"/>
            <a:ext cx="7279649" cy="34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 b="0" i="0" cap="small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90" name="Google Shape;90;p63"/>
          <p:cNvSpPr txBox="1">
            <a:spLocks noGrp="1"/>
          </p:cNvSpPr>
          <p:nvPr>
            <p:ph type="body" idx="2"/>
          </p:nvPr>
        </p:nvSpPr>
        <p:spPr>
          <a:xfrm>
            <a:off x="1154954" y="4350657"/>
            <a:ext cx="8825659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91" name="Google Shape;91;p63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63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4" name="Google Shape;94;p63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200" b="0" i="0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95" name="Google Shape;95;p63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200" b="0" i="0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23581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4"/>
          <p:cNvSpPr txBox="1"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64"/>
          <p:cNvSpPr txBox="1"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64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64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6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020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5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5"/>
          <p:cNvSpPr txBox="1"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05" name="Google Shape;105;p65"/>
          <p:cNvSpPr txBox="1">
            <a:spLocks noGrp="1"/>
          </p:cNvSpPr>
          <p:nvPr>
            <p:ph type="body" idx="2"/>
          </p:nvPr>
        </p:nvSpPr>
        <p:spPr>
          <a:xfrm>
            <a:off x="652463" y="2667000"/>
            <a:ext cx="2927350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06" name="Google Shape;106;p65"/>
          <p:cNvSpPr txBox="1">
            <a:spLocks noGrp="1"/>
          </p:cNvSpPr>
          <p:nvPr>
            <p:ph type="body" idx="3"/>
          </p:nvPr>
        </p:nvSpPr>
        <p:spPr>
          <a:xfrm>
            <a:off x="3883659" y="1981200"/>
            <a:ext cx="293624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07" name="Google Shape;107;p65"/>
          <p:cNvSpPr txBox="1">
            <a:spLocks noGrp="1"/>
          </p:cNvSpPr>
          <p:nvPr>
            <p:ph type="body" idx="4"/>
          </p:nvPr>
        </p:nvSpPr>
        <p:spPr>
          <a:xfrm>
            <a:off x="3873106" y="2667000"/>
            <a:ext cx="2946794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08" name="Google Shape;108;p65"/>
          <p:cNvSpPr txBox="1">
            <a:spLocks noGrp="1"/>
          </p:cNvSpPr>
          <p:nvPr>
            <p:ph type="body" idx="5"/>
          </p:nvPr>
        </p:nvSpPr>
        <p:spPr>
          <a:xfrm>
            <a:off x="7124700" y="1981200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09" name="Google Shape;109;p65"/>
          <p:cNvSpPr txBox="1">
            <a:spLocks noGrp="1"/>
          </p:cNvSpPr>
          <p:nvPr>
            <p:ph type="body" idx="6"/>
          </p:nvPr>
        </p:nvSpPr>
        <p:spPr>
          <a:xfrm>
            <a:off x="7124700" y="2667000"/>
            <a:ext cx="2932113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110" name="Google Shape;110;p65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1" name="Google Shape;111;p65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2" name="Google Shape;112;p65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5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6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6866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6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66"/>
          <p:cNvSpPr txBox="1"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66"/>
          <p:cNvSpPr>
            <a:spLocks noGrp="1"/>
          </p:cNvSpPr>
          <p:nvPr>
            <p:ph type="pic" idx="2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9" name="Google Shape;119;p66"/>
          <p:cNvSpPr txBox="1">
            <a:spLocks noGrp="1"/>
          </p:cNvSpPr>
          <p:nvPr>
            <p:ph type="body" idx="3"/>
          </p:nvPr>
        </p:nvSpPr>
        <p:spPr>
          <a:xfrm>
            <a:off x="652463" y="4827211"/>
            <a:ext cx="2940050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20" name="Google Shape;120;p66"/>
          <p:cNvSpPr txBox="1">
            <a:spLocks noGrp="1"/>
          </p:cNvSpPr>
          <p:nvPr>
            <p:ph type="body" idx="4"/>
          </p:nvPr>
        </p:nvSpPr>
        <p:spPr>
          <a:xfrm>
            <a:off x="3889375" y="4250949"/>
            <a:ext cx="293052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21" name="Google Shape;121;p66"/>
          <p:cNvSpPr>
            <a:spLocks noGrp="1"/>
          </p:cNvSpPr>
          <p:nvPr>
            <p:ph type="pic" idx="5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2" name="Google Shape;122;p66"/>
          <p:cNvSpPr txBox="1">
            <a:spLocks noGrp="1"/>
          </p:cNvSpPr>
          <p:nvPr>
            <p:ph type="body" idx="6"/>
          </p:nvPr>
        </p:nvSpPr>
        <p:spPr>
          <a:xfrm>
            <a:off x="3888022" y="4827210"/>
            <a:ext cx="2934406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23" name="Google Shape;123;p66"/>
          <p:cNvSpPr txBox="1">
            <a:spLocks noGrp="1"/>
          </p:cNvSpPr>
          <p:nvPr>
            <p:ph type="body" idx="7"/>
          </p:nvPr>
        </p:nvSpPr>
        <p:spPr>
          <a:xfrm>
            <a:off x="7124700" y="4250949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66"/>
          <p:cNvSpPr>
            <a:spLocks noGrp="1"/>
          </p:cNvSpPr>
          <p:nvPr>
            <p:ph type="pic" idx="8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5" name="Google Shape;125;p66"/>
          <p:cNvSpPr txBox="1">
            <a:spLocks noGrp="1"/>
          </p:cNvSpPr>
          <p:nvPr>
            <p:ph type="body" idx="9"/>
          </p:nvPr>
        </p:nvSpPr>
        <p:spPr>
          <a:xfrm>
            <a:off x="7124575" y="4827208"/>
            <a:ext cx="2935997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126" name="Google Shape;126;p66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7" name="Google Shape;127;p66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8" name="Google Shape;128;p66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66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6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5090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7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67"/>
          <p:cNvSpPr txBox="1">
            <a:spLocks noGrp="1"/>
          </p:cNvSpPr>
          <p:nvPr>
            <p:ph type="body" idx="1"/>
          </p:nvPr>
        </p:nvSpPr>
        <p:spPr>
          <a:xfrm rot="5400000">
            <a:off x="3478842" y="-322612"/>
            <a:ext cx="4195481" cy="894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4" name="Google Shape;134;p67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67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6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313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8"/>
          <p:cNvSpPr txBox="1">
            <a:spLocks noGrp="1"/>
          </p:cNvSpPr>
          <p:nvPr>
            <p:ph type="title"/>
          </p:nvPr>
        </p:nvSpPr>
        <p:spPr>
          <a:xfrm rot="5400000">
            <a:off x="6267450" y="2466975"/>
            <a:ext cx="5826125" cy="175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68"/>
          <p:cNvSpPr txBox="1">
            <a:spLocks noGrp="1"/>
          </p:cNvSpPr>
          <p:nvPr>
            <p:ph type="body" idx="1"/>
          </p:nvPr>
        </p:nvSpPr>
        <p:spPr>
          <a:xfrm rot="5400000">
            <a:off x="1679576" y="-139699"/>
            <a:ext cx="5368924" cy="7423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40" name="Google Shape;140;p68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68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6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389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3"/>
          <p:cNvSpPr txBox="1">
            <a:spLocks noGrp="1"/>
          </p:cNvSpPr>
          <p:nvPr>
            <p:ph type="body" idx="1"/>
          </p:nvPr>
        </p:nvSpPr>
        <p:spPr>
          <a:xfrm>
            <a:off x="1103312" y="2060575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26" name="Google Shape;26;p53"/>
          <p:cNvSpPr txBox="1">
            <a:spLocks noGrp="1"/>
          </p:cNvSpPr>
          <p:nvPr>
            <p:ph type="body" idx="2"/>
          </p:nvPr>
        </p:nvSpPr>
        <p:spPr>
          <a:xfrm>
            <a:off x="5654493" y="2056092"/>
            <a:ext cx="4396341" cy="420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27" name="Google Shape;27;p53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3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5036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4"/>
          <p:cNvSpPr txBox="1"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Century Gothic"/>
              <a:buNone/>
              <a:defRPr sz="7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4"/>
          <p:cNvSpPr txBox="1"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cap="none">
                <a:solidFill>
                  <a:srgbClr val="86D1D8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54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4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0586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5"/>
          <p:cNvSpPr txBox="1"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5"/>
          <p:cNvSpPr txBox="1"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55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5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5764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6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6"/>
          <p:cNvSpPr txBox="1"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56"/>
          <p:cNvSpPr txBox="1">
            <a:spLocks noGrp="1"/>
          </p:cNvSpPr>
          <p:nvPr>
            <p:ph type="body" idx="2"/>
          </p:nvPr>
        </p:nvSpPr>
        <p:spPr>
          <a:xfrm>
            <a:off x="1103312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46" name="Google Shape;46;p56"/>
          <p:cNvSpPr txBox="1">
            <a:spLocks noGrp="1"/>
          </p:cNvSpPr>
          <p:nvPr>
            <p:ph type="body" idx="3"/>
          </p:nvPr>
        </p:nvSpPr>
        <p:spPr>
          <a:xfrm>
            <a:off x="5654495" y="1905000"/>
            <a:ext cx="439633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56"/>
          <p:cNvSpPr txBox="1">
            <a:spLocks noGrp="1"/>
          </p:cNvSpPr>
          <p:nvPr>
            <p:ph type="body" idx="4"/>
          </p:nvPr>
        </p:nvSpPr>
        <p:spPr>
          <a:xfrm>
            <a:off x="5654495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48" name="Google Shape;48;p56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6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392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7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7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7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400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8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8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2855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9"/>
          <p:cNvSpPr txBox="1"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9"/>
          <p:cNvSpPr txBox="1">
            <a:spLocks noGrp="1"/>
          </p:cNvSpPr>
          <p:nvPr>
            <p:ph type="body" idx="1"/>
          </p:nvPr>
        </p:nvSpPr>
        <p:spPr>
          <a:xfrm>
            <a:off x="4784616" y="1447800"/>
            <a:ext cx="5195997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0200" algn="l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2000"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2pPr>
            <a:lvl3pPr marL="1371600" lvl="2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3pPr>
            <a:lvl4pPr marL="1828800" lvl="3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4pPr>
            <a:lvl5pPr marL="2286000" lvl="4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5pPr>
            <a:lvl6pPr marL="2743200" lvl="5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6pPr>
            <a:lvl7pPr marL="3200400" lvl="6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7pPr>
            <a:lvl8pPr marL="3657600" lvl="7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8pPr>
            <a:lvl9pPr marL="4114800" lvl="8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9pPr>
          </a:lstStyle>
          <a:p>
            <a:endParaRPr/>
          </a:p>
        </p:txBody>
      </p:sp>
      <p:sp>
        <p:nvSpPr>
          <p:cNvPr id="63" name="Google Shape;63;p59"/>
          <p:cNvSpPr txBox="1">
            <a:spLocks noGrp="1"/>
          </p:cNvSpPr>
          <p:nvPr>
            <p:ph type="body" idx="2"/>
          </p:nvPr>
        </p:nvSpPr>
        <p:spPr>
          <a:xfrm>
            <a:off x="1154953" y="3129280"/>
            <a:ext cx="3401063" cy="289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64" name="Google Shape;64;p59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9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6756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0"/>
          <p:cNvSpPr txBox="1"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60"/>
          <p:cNvSpPr>
            <a:spLocks noGrp="1"/>
          </p:cNvSpPr>
          <p:nvPr>
            <p:ph type="pic" idx="2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0" name="Google Shape;70;p60"/>
          <p:cNvSpPr txBox="1">
            <a:spLocks noGrp="1"/>
          </p:cNvSpPr>
          <p:nvPr>
            <p:ph type="body" idx="1"/>
          </p:nvPr>
        </p:nvSpPr>
        <p:spPr>
          <a:xfrm>
            <a:off x="1154954" y="3657600"/>
            <a:ext cx="5084979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60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0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6024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51"/>
          <p:cNvPicPr preferRelativeResize="0"/>
          <p:nvPr/>
        </p:nvPicPr>
        <p:blipFill rotWithShape="1">
          <a:blip r:embed="rId20">
            <a:alphaModFix/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51"/>
          <p:cNvPicPr preferRelativeResize="0"/>
          <p:nvPr/>
        </p:nvPicPr>
        <p:blipFill rotWithShape="1">
          <a:blip r:embed="rId21">
            <a:alphaModFix/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51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9;p51"/>
          <p:cNvPicPr preferRelativeResize="0"/>
          <p:nvPr/>
        </p:nvPicPr>
        <p:blipFill rotWithShape="1">
          <a:blip r:embed="rId22">
            <a:alphaModFix/>
          </a:blip>
          <a:srcRect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51"/>
          <p:cNvPicPr preferRelativeResize="0"/>
          <p:nvPr/>
        </p:nvPicPr>
        <p:blipFill rotWithShape="1">
          <a:blip r:embed="rId23">
            <a:alphaModFix/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5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51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51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►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2004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988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971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" name="Google Shape;14;p51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" name="Google Shape;15;p51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" name="Google Shape;16;p5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34594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5409" r:id="rId1"/>
    <p:sldLayoutId id="2147485410" r:id="rId2"/>
    <p:sldLayoutId id="2147485411" r:id="rId3"/>
    <p:sldLayoutId id="2147485412" r:id="rId4"/>
    <p:sldLayoutId id="2147485413" r:id="rId5"/>
    <p:sldLayoutId id="2147485414" r:id="rId6"/>
    <p:sldLayoutId id="2147485415" r:id="rId7"/>
    <p:sldLayoutId id="2147485416" r:id="rId8"/>
    <p:sldLayoutId id="2147485417" r:id="rId9"/>
    <p:sldLayoutId id="2147485418" r:id="rId10"/>
    <p:sldLayoutId id="2147485419" r:id="rId11"/>
    <p:sldLayoutId id="2147485420" r:id="rId12"/>
    <p:sldLayoutId id="2147485421" r:id="rId13"/>
    <p:sldLayoutId id="2147485422" r:id="rId14"/>
    <p:sldLayoutId id="2147485423" r:id="rId15"/>
    <p:sldLayoutId id="2147485424" r:id="rId16"/>
    <p:sldLayoutId id="214748542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ublicdomainpictures.net/view-image.php?image=9361&amp;picture=playing-chess" TargetMode="Externa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s://publicdomainpictures.net/view-image.php?image=9361&amp;picture=playing-chess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51.png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"/>
          <p:cNvSpPr txBox="1">
            <a:spLocks noGrp="1"/>
          </p:cNvSpPr>
          <p:nvPr>
            <p:ph type="title"/>
          </p:nvPr>
        </p:nvSpPr>
        <p:spPr>
          <a:xfrm>
            <a:off x="646765" y="238972"/>
            <a:ext cx="10653260" cy="162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Century Gothic"/>
              <a:buNone/>
            </a:pPr>
            <a:r>
              <a:rPr lang="en-US" sz="4800" b="1" dirty="0"/>
              <a:t>What Jairus’ Daughter Saw in Her Father</a:t>
            </a:r>
            <a:br>
              <a:rPr lang="en-US" sz="4800" b="1" dirty="0"/>
            </a:br>
            <a:r>
              <a:rPr lang="en-US" sz="5300" b="1" dirty="0">
                <a:solidFill>
                  <a:srgbClr val="FFFF00"/>
                </a:solidFill>
              </a:rPr>
              <a:t>睚魯的女兒在她的父親身上看到甚麼</a:t>
            </a:r>
            <a:br>
              <a:rPr lang="en-US" sz="4400" b="1" dirty="0">
                <a:solidFill>
                  <a:srgbClr val="FFFF00"/>
                </a:solidFill>
              </a:rPr>
            </a:br>
            <a:r>
              <a:rPr lang="en-US" sz="3100" b="1" dirty="0">
                <a:solidFill>
                  <a:srgbClr val="FFFF00"/>
                </a:solidFill>
              </a:rPr>
              <a:t>Mark 馬可福音 5:21-24, 35-42</a:t>
            </a:r>
            <a:br>
              <a:rPr lang="en-US" sz="4800" b="1" dirty="0"/>
            </a:br>
            <a:endParaRPr sz="4800" b="1" dirty="0"/>
          </a:p>
        </p:txBody>
      </p:sp>
      <p:pic>
        <p:nvPicPr>
          <p:cNvPr id="148" name="Google Shape;14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2618" y="2191189"/>
            <a:ext cx="3301555" cy="4666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"/>
          <p:cNvSpPr txBox="1">
            <a:spLocks noGrp="1"/>
          </p:cNvSpPr>
          <p:nvPr>
            <p:ph type="title"/>
          </p:nvPr>
        </p:nvSpPr>
        <p:spPr>
          <a:xfrm>
            <a:off x="697626" y="92906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</a:pPr>
            <a:r>
              <a:rPr lang="en-US" sz="4000" b="1" dirty="0"/>
              <a:t>What Does a Good Father Do?</a:t>
            </a:r>
            <a:br>
              <a:rPr lang="en-US" sz="4000" b="1" dirty="0"/>
            </a:br>
            <a:r>
              <a:rPr lang="en-US" sz="5400" b="1" dirty="0">
                <a:solidFill>
                  <a:srgbClr val="FFFF00"/>
                </a:solidFill>
              </a:rPr>
              <a:t>一個好父親該做甚麼?</a:t>
            </a:r>
            <a:endParaRPr sz="4000" dirty="0">
              <a:solidFill>
                <a:srgbClr val="FFFF00"/>
              </a:solidFill>
            </a:endParaRPr>
          </a:p>
        </p:txBody>
      </p:sp>
      <p:sp>
        <p:nvSpPr>
          <p:cNvPr id="202" name="Google Shape;202;p9"/>
          <p:cNvSpPr txBox="1">
            <a:spLocks noGrp="1"/>
          </p:cNvSpPr>
          <p:nvPr>
            <p:ph type="body" idx="1"/>
          </p:nvPr>
        </p:nvSpPr>
        <p:spPr>
          <a:xfrm>
            <a:off x="362465" y="1872784"/>
            <a:ext cx="11467070" cy="3891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4000" b="1"/>
              <a:t>4. Spends time with his children. </a:t>
            </a:r>
            <a:r>
              <a:rPr lang="en-US" sz="6000" b="1">
                <a:solidFill>
                  <a:srgbClr val="FFFF00"/>
                </a:solidFill>
              </a:rPr>
              <a:t>陪伴孩子</a:t>
            </a:r>
            <a:endParaRPr sz="6000" b="1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880"/>
              <a:buNone/>
            </a:pPr>
            <a:endParaRPr sz="3600" b="1"/>
          </a:p>
        </p:txBody>
      </p:sp>
      <p:pic>
        <p:nvPicPr>
          <p:cNvPr id="203" name="Google Shape;203;p9"/>
          <p:cNvPicPr preferRelativeResize="0"/>
          <p:nvPr/>
        </p:nvPicPr>
        <p:blipFill rotWithShape="1">
          <a:blip r:embed="rId3">
            <a:alphaModFix/>
          </a:blip>
          <a:srcRect r="-268" b="8740"/>
          <a:stretch/>
        </p:blipFill>
        <p:spPr>
          <a:xfrm>
            <a:off x="3150247" y="2933003"/>
            <a:ext cx="5143747" cy="3832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0"/>
          <p:cNvSpPr txBox="1">
            <a:spLocks noGrp="1"/>
          </p:cNvSpPr>
          <p:nvPr>
            <p:ph type="title"/>
          </p:nvPr>
        </p:nvSpPr>
        <p:spPr>
          <a:xfrm>
            <a:off x="786788" y="74943"/>
            <a:ext cx="1030056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</a:pPr>
            <a:r>
              <a:rPr lang="en-US" sz="4400" b="1" dirty="0"/>
              <a:t>“Will you spend time with me?”</a:t>
            </a:r>
            <a:br>
              <a:rPr lang="en-US" sz="4400" b="1" dirty="0"/>
            </a:br>
            <a:r>
              <a:rPr lang="en-US" sz="6600" b="1" dirty="0">
                <a:solidFill>
                  <a:srgbClr val="FFFF00"/>
                </a:solidFill>
              </a:rPr>
              <a:t>你會陪我嗎?</a:t>
            </a:r>
            <a:endParaRPr sz="4400" b="1" dirty="0">
              <a:solidFill>
                <a:srgbClr val="FFFF00"/>
              </a:solidFill>
            </a:endParaRPr>
          </a:p>
        </p:txBody>
      </p:sp>
      <p:pic>
        <p:nvPicPr>
          <p:cNvPr id="209" name="Google Shape;209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97425" y="2064560"/>
            <a:ext cx="7039661" cy="4689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1"/>
          <p:cNvSpPr txBox="1">
            <a:spLocks noGrp="1"/>
          </p:cNvSpPr>
          <p:nvPr>
            <p:ph type="title"/>
          </p:nvPr>
        </p:nvSpPr>
        <p:spPr>
          <a:xfrm>
            <a:off x="786766" y="-59961"/>
            <a:ext cx="10286932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</a:pPr>
            <a:r>
              <a:rPr lang="en-US" sz="4000" b="1" dirty="0"/>
              <a:t>What Does a Good Dad Do?</a:t>
            </a:r>
            <a:br>
              <a:rPr lang="en-US" sz="4000" b="1" dirty="0"/>
            </a:br>
            <a:r>
              <a:rPr lang="en-US" sz="4800" b="1" dirty="0">
                <a:solidFill>
                  <a:srgbClr val="FFFF00"/>
                </a:solidFill>
              </a:rPr>
              <a:t>個好父親會做的事</a:t>
            </a:r>
            <a:endParaRPr sz="5400" b="1" dirty="0">
              <a:solidFill>
                <a:srgbClr val="FFFF00"/>
              </a:solidFill>
            </a:endParaRPr>
          </a:p>
        </p:txBody>
      </p:sp>
      <p:sp>
        <p:nvSpPr>
          <p:cNvPr id="215" name="Google Shape;215;p11"/>
          <p:cNvSpPr txBox="1">
            <a:spLocks noGrp="1"/>
          </p:cNvSpPr>
          <p:nvPr>
            <p:ph type="body" idx="1"/>
          </p:nvPr>
        </p:nvSpPr>
        <p:spPr>
          <a:xfrm>
            <a:off x="349478" y="1585980"/>
            <a:ext cx="11493043" cy="5426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ct val="80000"/>
              <a:buChar char="►"/>
            </a:pPr>
            <a:r>
              <a:rPr lang="en-US" sz="4400" b="1" dirty="0"/>
              <a:t>Takes a walk with me.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lang="en-US" sz="4800" b="1" dirty="0">
                <a:solidFill>
                  <a:srgbClr val="FFFF00"/>
                </a:solidFill>
              </a:rPr>
              <a:t>   與我一同散步</a:t>
            </a:r>
            <a:endParaRPr sz="4400" b="1" dirty="0">
              <a:solidFill>
                <a:srgbClr val="FFFF00"/>
              </a:solidFill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4800" b="1" dirty="0"/>
              <a:t>T</a:t>
            </a:r>
            <a:r>
              <a:rPr lang="en-US" sz="4400" b="1" dirty="0"/>
              <a:t>ells me a story.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lang="en-US" sz="4800" b="1" dirty="0">
                <a:solidFill>
                  <a:srgbClr val="FFFF00"/>
                </a:solidFill>
              </a:rPr>
              <a:t>   講故事給我聽</a:t>
            </a:r>
            <a:endParaRPr sz="4400" b="1" dirty="0">
              <a:solidFill>
                <a:srgbClr val="FFFF00"/>
              </a:solidFill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4400" b="1" dirty="0"/>
              <a:t>Helps me pick flowers for Mom.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lang="en-US" sz="4800" b="1" dirty="0">
                <a:solidFill>
                  <a:srgbClr val="FFFF00"/>
                </a:solidFill>
              </a:rPr>
              <a:t>   幫我摘美丽的鮮花送給媽媽。</a:t>
            </a:r>
            <a:endParaRPr sz="4400" b="1" dirty="0">
              <a:solidFill>
                <a:srgbClr val="FFFF00"/>
              </a:solidFill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4400" b="1" dirty="0"/>
              <a:t>Helps me feed my dog.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lang="en-US" sz="4800" b="1" dirty="0">
                <a:solidFill>
                  <a:srgbClr val="FFFF00"/>
                </a:solidFill>
              </a:rPr>
              <a:t>   幫我餵我的狗</a:t>
            </a:r>
            <a:endParaRPr sz="4400" b="1" dirty="0">
              <a:solidFill>
                <a:srgbClr val="FFFF00"/>
              </a:solidFill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4400" b="1" dirty="0"/>
              <a:t>Reads me my favorite book.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lang="en-US" sz="5400" b="1" dirty="0">
                <a:solidFill>
                  <a:srgbClr val="FFFF00"/>
                </a:solidFill>
              </a:rPr>
              <a:t>   讀我最喜歡的書給我聽</a:t>
            </a:r>
            <a:endParaRPr sz="4400" b="1" dirty="0">
              <a:solidFill>
                <a:srgbClr val="FFFF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0AF356-A18D-6CC6-C283-66226C656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095" y="1585980"/>
            <a:ext cx="3463341" cy="2258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7DEDEE-C7CB-DAD3-BFEC-CA0586C4C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095" y="4089484"/>
            <a:ext cx="3463341" cy="2346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"/>
          <p:cNvSpPr txBox="1">
            <a:spLocks noGrp="1"/>
          </p:cNvSpPr>
          <p:nvPr>
            <p:ph type="body" idx="1"/>
          </p:nvPr>
        </p:nvSpPr>
        <p:spPr>
          <a:xfrm>
            <a:off x="235133" y="287384"/>
            <a:ext cx="11286308" cy="5621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4000" b="1">
                <a:latin typeface="Times New Roman"/>
                <a:ea typeface="Times New Roman"/>
                <a:cs typeface="Times New Roman"/>
                <a:sym typeface="Times New Roman"/>
              </a:rPr>
              <a:t>“I noticed that not one of those things involved me buying anything for her but </a:t>
            </a:r>
            <a:r>
              <a:rPr lang="en-US" sz="4000" b="1" u="sng">
                <a:latin typeface="Times New Roman"/>
                <a:ea typeface="Times New Roman"/>
                <a:cs typeface="Times New Roman"/>
                <a:sym typeface="Times New Roman"/>
              </a:rPr>
              <a:t>they all involved me spending time </a:t>
            </a:r>
            <a:r>
              <a:rPr lang="en-US" sz="4800" b="1" u="sng">
                <a:latin typeface="Times New Roman"/>
                <a:ea typeface="Times New Roman"/>
                <a:cs typeface="Times New Roman"/>
                <a:sym typeface="Times New Roman"/>
              </a:rPr>
              <a:t>with</a:t>
            </a:r>
            <a:r>
              <a:rPr lang="en-US" sz="4000" b="1" u="sng">
                <a:latin typeface="Times New Roman"/>
                <a:ea typeface="Times New Roman"/>
                <a:cs typeface="Times New Roman"/>
                <a:sym typeface="Times New Roman"/>
              </a:rPr>
              <a:t> her.”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b="1"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4000" b="1" u="sng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我注意到這些事情中沒有一件涉及我為他買的任何東西, 但</a:t>
            </a:r>
            <a:r>
              <a:rPr lang="en-US" sz="4800" b="1" u="sng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這些事情中都是我與她共度的時光</a:t>
            </a:r>
            <a:endParaRPr sz="4400" b="1" u="sng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6111" y="661372"/>
            <a:ext cx="3859628" cy="2717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156" y="3662196"/>
            <a:ext cx="4151538" cy="290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A8CFCA-F61C-A0E1-C29F-0A4CDD2090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b="6775"/>
          <a:stretch/>
        </p:blipFill>
        <p:spPr>
          <a:xfrm>
            <a:off x="6096000" y="4148354"/>
            <a:ext cx="4067653" cy="25337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887BE2-3773-AB70-D027-C26BDC45C2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1238"/>
          <a:stretch/>
        </p:blipFill>
        <p:spPr>
          <a:xfrm>
            <a:off x="6095999" y="287136"/>
            <a:ext cx="3652911" cy="3678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"/>
          <p:cNvSpPr txBox="1">
            <a:spLocks noGrp="1"/>
          </p:cNvSpPr>
          <p:nvPr>
            <p:ph type="body" idx="1"/>
          </p:nvPr>
        </p:nvSpPr>
        <p:spPr>
          <a:xfrm>
            <a:off x="365760" y="261257"/>
            <a:ext cx="5133891" cy="5995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 sz="2800" b="0" i="0">
                <a:latin typeface="Verdana"/>
                <a:ea typeface="Verdana"/>
                <a:cs typeface="Verdana"/>
                <a:sym typeface="Verdana"/>
              </a:rPr>
              <a:t>My child arrived just the other day</a:t>
            </a:r>
            <a:br>
              <a:rPr lang="en-US" sz="2800"/>
            </a:br>
            <a:r>
              <a:rPr lang="en-US" sz="2800" b="0" i="0">
                <a:latin typeface="Verdana"/>
                <a:ea typeface="Verdana"/>
                <a:cs typeface="Verdana"/>
                <a:sym typeface="Verdana"/>
              </a:rPr>
              <a:t>He came to the world in the usual way</a:t>
            </a:r>
            <a:br>
              <a:rPr lang="en-US" sz="2800"/>
            </a:br>
            <a:r>
              <a:rPr lang="en-US" sz="2800" b="0" i="0">
                <a:latin typeface="Verdana"/>
                <a:ea typeface="Verdana"/>
                <a:cs typeface="Verdana"/>
                <a:sym typeface="Verdana"/>
              </a:rPr>
              <a:t>But there were planes to </a:t>
            </a:r>
            <a:r>
              <a:rPr lang="en-US" sz="2000" b="0" i="0">
                <a:latin typeface="Verdana"/>
                <a:ea typeface="Verdana"/>
                <a:cs typeface="Verdana"/>
                <a:sym typeface="Verdana"/>
              </a:rPr>
              <a:t>catch</a:t>
            </a:r>
            <a:r>
              <a:rPr lang="en-US" sz="2800" b="0" i="0">
                <a:latin typeface="Verdana"/>
                <a:ea typeface="Verdana"/>
                <a:cs typeface="Verdana"/>
                <a:sym typeface="Verdana"/>
              </a:rPr>
              <a:t> and bills to pay</a:t>
            </a:r>
            <a:br>
              <a:rPr lang="en-US" sz="2800"/>
            </a:br>
            <a:r>
              <a:rPr lang="en-US" sz="2800" b="0" i="0">
                <a:latin typeface="Verdana"/>
                <a:ea typeface="Verdana"/>
                <a:cs typeface="Verdana"/>
                <a:sym typeface="Verdana"/>
              </a:rPr>
              <a:t>He learned to walk while I was away</a:t>
            </a:r>
            <a:br>
              <a:rPr lang="en-US" sz="2800"/>
            </a:br>
            <a:r>
              <a:rPr lang="en-US" sz="2800" b="0" i="0">
                <a:latin typeface="Verdana"/>
                <a:ea typeface="Verdana"/>
                <a:cs typeface="Verdana"/>
                <a:sym typeface="Verdana"/>
              </a:rPr>
              <a:t>And he was talkin' 'fore I knew it, and as he grew</a:t>
            </a:r>
            <a:br>
              <a:rPr lang="en-US" sz="2800"/>
            </a:br>
            <a:r>
              <a:rPr lang="en-US" sz="2800" b="0" i="0">
                <a:latin typeface="Verdana"/>
                <a:ea typeface="Verdana"/>
                <a:cs typeface="Verdana"/>
                <a:sym typeface="Verdana"/>
              </a:rPr>
              <a:t>He'd say "I'm gonna be like you, Dad</a:t>
            </a:r>
            <a:br>
              <a:rPr lang="en-US" sz="2800"/>
            </a:br>
            <a:r>
              <a:rPr lang="en-US" sz="2800" b="0" i="0">
                <a:latin typeface="Verdana"/>
                <a:ea typeface="Verdana"/>
                <a:cs typeface="Verdana"/>
                <a:sym typeface="Verdana"/>
              </a:rPr>
              <a:t>You know I'm gonna be like you"</a:t>
            </a:r>
            <a:endParaRPr sz="3200" u="sng"/>
          </a:p>
        </p:txBody>
      </p:sp>
      <p:sp>
        <p:nvSpPr>
          <p:cNvPr id="235" name="Google Shape;235;p14"/>
          <p:cNvSpPr txBox="1">
            <a:spLocks noGrp="1"/>
          </p:cNvSpPr>
          <p:nvPr>
            <p:ph type="body" idx="2"/>
          </p:nvPr>
        </p:nvSpPr>
        <p:spPr>
          <a:xfrm>
            <a:off x="5499651" y="431460"/>
            <a:ext cx="6804073" cy="5995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880"/>
              <a:buNone/>
            </a:pPr>
            <a:r>
              <a:rPr lang="en-US" sz="3600" b="1">
                <a:solidFill>
                  <a:srgbClr val="FFFF00"/>
                </a:solidFill>
              </a:rPr>
              <a:t>我的孩子出生了 每個人</a:t>
            </a:r>
            <a:endParaRPr sz="3600" b="1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880"/>
              <a:buNone/>
            </a:pPr>
            <a:r>
              <a:rPr lang="en-US" sz="3600" b="1">
                <a:solidFill>
                  <a:srgbClr val="FFFF00"/>
                </a:solidFill>
              </a:rPr>
              <a:t>都會經歷這個過程</a:t>
            </a:r>
            <a:endParaRPr sz="3600" b="1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880"/>
              <a:buNone/>
            </a:pPr>
            <a:r>
              <a:rPr lang="en-US" sz="3600" b="1">
                <a:solidFill>
                  <a:srgbClr val="FFFF00"/>
                </a:solidFill>
              </a:rPr>
              <a:t>我每天仍然忙著工作，出差和賺錢</a:t>
            </a:r>
            <a:endParaRPr sz="3600" b="1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880"/>
              <a:buNone/>
            </a:pPr>
            <a:r>
              <a:rPr lang="en-US" sz="3600" b="1">
                <a:solidFill>
                  <a:srgbClr val="FFFF00"/>
                </a:solidFill>
              </a:rPr>
              <a:t>不知不覺，他學會走路了</a:t>
            </a:r>
            <a:endParaRPr sz="3600" b="1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880"/>
              <a:buNone/>
            </a:pPr>
            <a:r>
              <a:rPr lang="en-US" sz="3600" b="1">
                <a:solidFill>
                  <a:srgbClr val="FFFF00"/>
                </a:solidFill>
              </a:rPr>
              <a:t>他什麼時候會講話了我都不知道</a:t>
            </a:r>
            <a:endParaRPr sz="3600" b="1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880"/>
              <a:buNone/>
            </a:pPr>
            <a:r>
              <a:rPr lang="en-US" sz="3600" b="1">
                <a:solidFill>
                  <a:srgbClr val="FFFF00"/>
                </a:solidFill>
              </a:rPr>
              <a:t>兒子說：『爸爸，我長大要像你一樣』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880"/>
              <a:buNone/>
            </a:pPr>
            <a:r>
              <a:rPr lang="en-US" sz="3600" b="1">
                <a:solidFill>
                  <a:srgbClr val="FFFF00"/>
                </a:solidFill>
              </a:rPr>
              <a:t>『我要像你一樣…爸爸』</a:t>
            </a:r>
            <a:endParaRPr sz="3600" b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"/>
          <p:cNvSpPr txBox="1">
            <a:spLocks noGrp="1"/>
          </p:cNvSpPr>
          <p:nvPr>
            <p:ph type="body" idx="1"/>
          </p:nvPr>
        </p:nvSpPr>
        <p:spPr>
          <a:xfrm>
            <a:off x="261258" y="235131"/>
            <a:ext cx="5238394" cy="60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 sz="2800" b="0" i="0">
                <a:latin typeface="Verdana"/>
                <a:ea typeface="Verdana"/>
                <a:cs typeface="Verdana"/>
                <a:sym typeface="Verdana"/>
              </a:rPr>
              <a:t>My son turned ten just the other day</a:t>
            </a:r>
            <a:br>
              <a:rPr lang="en-US" sz="2800"/>
            </a:br>
            <a:r>
              <a:rPr lang="en-US" sz="2800" b="0" i="0">
                <a:latin typeface="Verdana"/>
                <a:ea typeface="Verdana"/>
                <a:cs typeface="Verdana"/>
                <a:sym typeface="Verdana"/>
              </a:rPr>
              <a:t>He said, "Thanks for the ball, Dad, come on let's play</a:t>
            </a:r>
            <a:br>
              <a:rPr lang="en-US" sz="2800"/>
            </a:br>
            <a:r>
              <a:rPr lang="en-US" sz="2800" b="0" i="0">
                <a:latin typeface="Verdana"/>
                <a:ea typeface="Verdana"/>
                <a:cs typeface="Verdana"/>
                <a:sym typeface="Verdana"/>
              </a:rPr>
              <a:t>Can you teach me to throw", I said "Not today</a:t>
            </a:r>
            <a:br>
              <a:rPr lang="en-US" sz="2800"/>
            </a:br>
            <a:r>
              <a:rPr lang="en-US" sz="2800" b="0" i="0">
                <a:latin typeface="Verdana"/>
                <a:ea typeface="Verdana"/>
                <a:cs typeface="Verdana"/>
                <a:sym typeface="Verdana"/>
              </a:rPr>
              <a:t>I got a lot to do", he said, "That's okay"</a:t>
            </a:r>
            <a:br>
              <a:rPr lang="en-US" sz="2800"/>
            </a:br>
            <a:r>
              <a:rPr lang="en-US" sz="2800" b="0" i="0">
                <a:latin typeface="Verdana"/>
                <a:ea typeface="Verdana"/>
                <a:cs typeface="Verdana"/>
                <a:sym typeface="Verdana"/>
              </a:rPr>
              <a:t>And he walked away but his smile never dimmed</a:t>
            </a:r>
            <a:br>
              <a:rPr lang="en-US" sz="2800"/>
            </a:br>
            <a:r>
              <a:rPr lang="en-US" sz="2800" b="0" i="0">
                <a:latin typeface="Verdana"/>
                <a:ea typeface="Verdana"/>
                <a:cs typeface="Verdana"/>
                <a:sym typeface="Verdana"/>
              </a:rPr>
              <a:t>And said, "I'm gonna be like him, yeah</a:t>
            </a:r>
            <a:br>
              <a:rPr lang="en-US" sz="2800"/>
            </a:br>
            <a:r>
              <a:rPr lang="en-US" sz="2800" b="0" i="0">
                <a:latin typeface="Verdana"/>
                <a:ea typeface="Verdana"/>
                <a:cs typeface="Verdana"/>
                <a:sym typeface="Verdana"/>
              </a:rPr>
              <a:t>You know I'm gonna be like him"</a:t>
            </a:r>
            <a:endParaRPr sz="2800"/>
          </a:p>
        </p:txBody>
      </p:sp>
      <p:sp>
        <p:nvSpPr>
          <p:cNvPr id="241" name="Google Shape;241;p15"/>
          <p:cNvSpPr txBox="1">
            <a:spLocks noGrp="1"/>
          </p:cNvSpPr>
          <p:nvPr>
            <p:ph type="body" idx="2"/>
          </p:nvPr>
        </p:nvSpPr>
        <p:spPr>
          <a:xfrm>
            <a:off x="5499652" y="235132"/>
            <a:ext cx="6692347" cy="6021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880"/>
              <a:buNone/>
            </a:pPr>
            <a:r>
              <a:rPr lang="en-US" sz="3600" b="1">
                <a:solidFill>
                  <a:srgbClr val="FFFF00"/>
                </a:solidFill>
              </a:rPr>
              <a:t>我的兒子十歲了 </a:t>
            </a:r>
            <a:r>
              <a:rPr lang="en-US" sz="3600" b="1" i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我買了一顆球給他，他好高興，找我一起玩球</a:t>
            </a:r>
            <a:endParaRPr sz="3600" b="1" i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880"/>
              <a:buNone/>
            </a:pPr>
            <a:r>
              <a:rPr lang="en-US" sz="3600" b="1">
                <a:solidFill>
                  <a:srgbClr val="FFFF00"/>
                </a:solidFill>
              </a:rPr>
              <a:t>『爸爸，你可以教我怎麼投球嗎？』，我說：『不，我今天沒空』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880"/>
              <a:buNone/>
            </a:pPr>
            <a:r>
              <a:rPr lang="en-US" sz="3600" b="1">
                <a:solidFill>
                  <a:srgbClr val="FFFF00"/>
                </a:solidFill>
              </a:rPr>
              <a:t>『我很忙』；他說：『沒關係』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880"/>
              <a:buNone/>
            </a:pPr>
            <a:r>
              <a:rPr lang="en-US" sz="3600" b="1">
                <a:solidFill>
                  <a:srgbClr val="FFFF00"/>
                </a:solidFill>
              </a:rPr>
              <a:t>兒子微笑，他走開了</a:t>
            </a:r>
            <a:endParaRPr sz="3600" b="1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880"/>
              <a:buNone/>
            </a:pPr>
            <a:r>
              <a:rPr lang="en-US" sz="3600" b="1">
                <a:solidFill>
                  <a:srgbClr val="FFFF00"/>
                </a:solidFill>
              </a:rPr>
              <a:t>他說：『爸爸，我長大會像你一樣』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880"/>
              <a:buNone/>
            </a:pPr>
            <a:r>
              <a:rPr lang="en-US" sz="3600" b="1">
                <a:solidFill>
                  <a:srgbClr val="FFFF00"/>
                </a:solidFill>
              </a:rPr>
              <a:t>『我會跟你一樣…』</a:t>
            </a:r>
            <a:endParaRPr sz="3600" b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6"/>
          <p:cNvSpPr txBox="1">
            <a:spLocks noGrp="1"/>
          </p:cNvSpPr>
          <p:nvPr>
            <p:ph type="body" idx="1"/>
          </p:nvPr>
        </p:nvSpPr>
        <p:spPr>
          <a:xfrm>
            <a:off x="182880" y="182881"/>
            <a:ext cx="5316771" cy="6073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lang="en-US" sz="3200" b="0" i="0">
                <a:latin typeface="Verdana"/>
                <a:ea typeface="Verdana"/>
                <a:cs typeface="Verdana"/>
                <a:sym typeface="Verdana"/>
              </a:rPr>
              <a:t>Well, he came from college just the other day</a:t>
            </a:r>
            <a:br>
              <a:rPr lang="en-US" sz="3200"/>
            </a:br>
            <a:r>
              <a:rPr lang="en-US" sz="3200" b="0" i="0">
                <a:latin typeface="Verdana"/>
                <a:ea typeface="Verdana"/>
                <a:cs typeface="Verdana"/>
                <a:sym typeface="Verdana"/>
              </a:rPr>
              <a:t>So much like a man I just had to say</a:t>
            </a:r>
            <a:br>
              <a:rPr lang="en-US" sz="3200"/>
            </a:br>
            <a:r>
              <a:rPr lang="en-US" sz="3200" b="0" i="0">
                <a:latin typeface="Verdana"/>
                <a:ea typeface="Verdana"/>
                <a:cs typeface="Verdana"/>
                <a:sym typeface="Verdana"/>
              </a:rPr>
              <a:t>"Son, I'm proud of you, can you sit for a while"</a:t>
            </a:r>
            <a:br>
              <a:rPr lang="en-US" sz="3200"/>
            </a:br>
            <a:r>
              <a:rPr lang="en-US" sz="3200" b="0" i="0">
                <a:latin typeface="Verdana"/>
                <a:ea typeface="Verdana"/>
                <a:cs typeface="Verdana"/>
                <a:sym typeface="Verdana"/>
              </a:rPr>
              <a:t>He shook his head and then said with a smile</a:t>
            </a:r>
            <a:br>
              <a:rPr lang="en-US" sz="3200"/>
            </a:br>
            <a:r>
              <a:rPr lang="en-US" sz="3200" b="0" i="0">
                <a:latin typeface="Verdana"/>
                <a:ea typeface="Verdana"/>
                <a:cs typeface="Verdana"/>
                <a:sym typeface="Verdana"/>
              </a:rPr>
              <a:t>"What I'd really like, Dad, is to borrow the car keys</a:t>
            </a:r>
            <a:br>
              <a:rPr lang="en-US" sz="3200"/>
            </a:br>
            <a:r>
              <a:rPr lang="en-US" sz="3200" b="0" i="0">
                <a:latin typeface="Verdana"/>
                <a:ea typeface="Verdana"/>
                <a:cs typeface="Verdana"/>
                <a:sym typeface="Verdana"/>
              </a:rPr>
              <a:t>See you later, can I have them please"</a:t>
            </a:r>
            <a:endParaRPr sz="3200"/>
          </a:p>
        </p:txBody>
      </p:sp>
      <p:sp>
        <p:nvSpPr>
          <p:cNvPr id="247" name="Google Shape;247;p16"/>
          <p:cNvSpPr txBox="1">
            <a:spLocks noGrp="1"/>
          </p:cNvSpPr>
          <p:nvPr>
            <p:ph type="body" idx="2"/>
          </p:nvPr>
        </p:nvSpPr>
        <p:spPr>
          <a:xfrm>
            <a:off x="5654493" y="182880"/>
            <a:ext cx="6354627" cy="6073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79999"/>
              <a:buNone/>
            </a:pPr>
            <a:r>
              <a:rPr lang="en-US" sz="3600" b="1">
                <a:solidFill>
                  <a:srgbClr val="FFFF00"/>
                </a:solidFill>
              </a:rPr>
              <a:t>我的兒子上大學了</a:t>
            </a:r>
            <a:endParaRPr sz="3600" b="1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r>
              <a:rPr lang="en-US" sz="3600" b="1">
                <a:solidFill>
                  <a:srgbClr val="FFFF00"/>
                </a:solidFill>
              </a:rPr>
              <a:t>我不知道該和兒子聊些什麼，我只好對他說…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r>
              <a:rPr lang="en-US" sz="3600" b="1">
                <a:solidFill>
                  <a:srgbClr val="FFFF00"/>
                </a:solidFill>
              </a:rPr>
              <a:t>兒子，我真驕傲，你能留在這裡，陪我坐一下嗎？</a:t>
            </a:r>
            <a:endParaRPr sz="3600" b="1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r>
              <a:rPr lang="en-US" sz="3600" b="1">
                <a:solidFill>
                  <a:srgbClr val="FFFF00"/>
                </a:solidFill>
              </a:rPr>
              <a:t>兒子搖了搖頭，他微笑著說…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r>
              <a:rPr lang="en-US" sz="3600" b="1">
                <a:solidFill>
                  <a:srgbClr val="FFFF00"/>
                </a:solidFill>
              </a:rPr>
              <a:t>『爸爸，我其實，只是要來向你借車鑰匙』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r>
              <a:rPr lang="en-US" sz="3600" b="1">
                <a:solidFill>
                  <a:srgbClr val="FFFF00"/>
                </a:solidFill>
              </a:rPr>
              <a:t>『等會再聊好嗎？車子借我』</a:t>
            </a:r>
            <a:endParaRPr sz="3600" b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7"/>
          <p:cNvSpPr txBox="1">
            <a:spLocks noGrp="1"/>
          </p:cNvSpPr>
          <p:nvPr>
            <p:ph type="body" idx="1"/>
          </p:nvPr>
        </p:nvSpPr>
        <p:spPr>
          <a:xfrm>
            <a:off x="182880" y="182880"/>
            <a:ext cx="5316771" cy="642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 sz="2400" b="0" i="0">
                <a:latin typeface="Verdana"/>
                <a:ea typeface="Verdana"/>
                <a:cs typeface="Verdana"/>
                <a:sym typeface="Verdana"/>
              </a:rPr>
              <a:t>I've long since retired, my son's moved away</a:t>
            </a:r>
            <a:br>
              <a:rPr lang="en-US" sz="2400"/>
            </a:br>
            <a:r>
              <a:rPr lang="en-US" sz="2400" b="0" i="0">
                <a:latin typeface="Verdana"/>
                <a:ea typeface="Verdana"/>
                <a:cs typeface="Verdana"/>
                <a:sym typeface="Verdana"/>
              </a:rPr>
              <a:t>I called him up just the other day</a:t>
            </a:r>
            <a:br>
              <a:rPr lang="en-US" sz="2400"/>
            </a:br>
            <a:r>
              <a:rPr lang="en-US" sz="2400" b="0" i="0">
                <a:latin typeface="Verdana"/>
                <a:ea typeface="Verdana"/>
                <a:cs typeface="Verdana"/>
                <a:sym typeface="Verdana"/>
              </a:rPr>
              <a:t>I said, "I'd like to see you if you don't mind"</a:t>
            </a:r>
            <a:br>
              <a:rPr lang="en-US" sz="2400"/>
            </a:br>
            <a:r>
              <a:rPr lang="en-US" sz="2400" b="0" i="0">
                <a:latin typeface="Verdana"/>
                <a:ea typeface="Verdana"/>
                <a:cs typeface="Verdana"/>
                <a:sym typeface="Verdana"/>
              </a:rPr>
              <a:t>He said, "I'd love to, Dad, if I can find the time</a:t>
            </a:r>
            <a:br>
              <a:rPr lang="en-US" sz="2400"/>
            </a:br>
            <a:r>
              <a:rPr lang="en-US" sz="2400" b="0" i="0">
                <a:latin typeface="Verdana"/>
                <a:ea typeface="Verdana"/>
                <a:cs typeface="Verdana"/>
                <a:sym typeface="Verdana"/>
              </a:rPr>
              <a:t>You see my new job's a hassle and the kid's got the flu</a:t>
            </a:r>
            <a:br>
              <a:rPr lang="en-US" sz="2400"/>
            </a:br>
            <a:r>
              <a:rPr lang="en-US" sz="2400" b="0" i="0">
                <a:latin typeface="Verdana"/>
                <a:ea typeface="Verdana"/>
                <a:cs typeface="Verdana"/>
                <a:sym typeface="Verdana"/>
              </a:rPr>
              <a:t>But it's sure nice talking to you, Dad</a:t>
            </a:r>
            <a:br>
              <a:rPr lang="en-US" sz="2400"/>
            </a:br>
            <a:r>
              <a:rPr lang="en-US" sz="2400" b="0" i="0">
                <a:latin typeface="Verdana"/>
                <a:ea typeface="Verdana"/>
                <a:cs typeface="Verdana"/>
                <a:sym typeface="Verdana"/>
              </a:rPr>
              <a:t>It's been sure nice talking to you"</a:t>
            </a:r>
            <a:br>
              <a:rPr lang="en-US" sz="2400"/>
            </a:br>
            <a:r>
              <a:rPr lang="en-US" sz="2400" b="0" i="0">
                <a:latin typeface="Verdana"/>
                <a:ea typeface="Verdana"/>
                <a:cs typeface="Verdana"/>
                <a:sym typeface="Verdana"/>
              </a:rPr>
              <a:t>And as I hung up the phone it occurred to me</a:t>
            </a:r>
            <a:br>
              <a:rPr lang="en-US" sz="2400"/>
            </a:br>
            <a:r>
              <a:rPr lang="en-US" sz="2400" b="0" i="0" u="sng">
                <a:latin typeface="Verdana"/>
                <a:ea typeface="Verdana"/>
                <a:cs typeface="Verdana"/>
                <a:sym typeface="Verdana"/>
              </a:rPr>
              <a:t>He'd grown up just like me</a:t>
            </a:r>
            <a:br>
              <a:rPr lang="en-US" sz="2400" u="sng"/>
            </a:br>
            <a:r>
              <a:rPr lang="en-US" sz="2400" b="0" i="0" u="sng">
                <a:latin typeface="Verdana"/>
                <a:ea typeface="Verdana"/>
                <a:cs typeface="Verdana"/>
                <a:sym typeface="Verdana"/>
              </a:rPr>
              <a:t>My boy was just like me</a:t>
            </a:r>
            <a:endParaRPr sz="2400" u="sng"/>
          </a:p>
        </p:txBody>
      </p:sp>
      <p:sp>
        <p:nvSpPr>
          <p:cNvPr id="253" name="Google Shape;253;p17"/>
          <p:cNvSpPr txBox="1">
            <a:spLocks noGrp="1"/>
          </p:cNvSpPr>
          <p:nvPr>
            <p:ph type="body" idx="2"/>
          </p:nvPr>
        </p:nvSpPr>
        <p:spPr>
          <a:xfrm>
            <a:off x="5654493" y="182880"/>
            <a:ext cx="6354627" cy="6073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 sz="2800" b="1">
                <a:solidFill>
                  <a:srgbClr val="FFFF00"/>
                </a:solidFill>
              </a:rPr>
              <a:t>我退休了很久，兒子也離開家</a:t>
            </a:r>
            <a:endParaRPr sz="2800" b="1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US" sz="2800" b="1">
                <a:solidFill>
                  <a:srgbClr val="FFFF00"/>
                </a:solidFill>
              </a:rPr>
              <a:t>我打電話給他，想和他聊聊</a:t>
            </a:r>
            <a:endParaRPr sz="2800" b="1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US" sz="2800" b="1">
                <a:solidFill>
                  <a:srgbClr val="FFFF00"/>
                </a:solidFill>
              </a:rPr>
              <a:t>我說：『兒子，我想見見你，好嗎？』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US" sz="2800" b="1">
                <a:solidFill>
                  <a:srgbClr val="FFFF00"/>
                </a:solidFill>
              </a:rPr>
              <a:t>他回答：『爸爸，我也想見你，但是我沒有空』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US" sz="2800" b="1">
                <a:solidFill>
                  <a:srgbClr val="FFFF00"/>
                </a:solidFill>
              </a:rPr>
              <a:t>『因為，我的新工作很忙，我的小孩又生病了…』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US" sz="2800" b="1">
                <a:solidFill>
                  <a:srgbClr val="FFFF00"/>
                </a:solidFill>
              </a:rPr>
              <a:t>『不過，爸爸，跟你聊天很愉快…』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US" sz="2800" b="1">
                <a:solidFill>
                  <a:srgbClr val="FFFF00"/>
                </a:solidFill>
              </a:rPr>
              <a:t>『和你聊得很愉快……』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US" sz="2800" b="1">
                <a:solidFill>
                  <a:srgbClr val="FFFF00"/>
                </a:solidFill>
              </a:rPr>
              <a:t>當我掛下電話的時候，我猛然想到…』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US" sz="2800" b="1" u="sng">
                <a:solidFill>
                  <a:srgbClr val="FFFF00"/>
                </a:solidFill>
              </a:rPr>
              <a:t>以前，我也是這麼對待我的孩子的…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US" sz="2800" b="1" u="sng">
                <a:solidFill>
                  <a:srgbClr val="FFFF00"/>
                </a:solidFill>
              </a:rPr>
              <a:t>現在，他也這麼對我了…</a:t>
            </a:r>
            <a:endParaRPr sz="2800" b="1" u="sng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8"/>
          <p:cNvSpPr txBox="1">
            <a:spLocks noGrp="1"/>
          </p:cNvSpPr>
          <p:nvPr>
            <p:ph type="body" idx="1"/>
          </p:nvPr>
        </p:nvSpPr>
        <p:spPr>
          <a:xfrm>
            <a:off x="0" y="281268"/>
            <a:ext cx="12458700" cy="6319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lang="en-US" sz="3200" b="1" dirty="0">
                <a:solidFill>
                  <a:srgbClr val="FFFF00"/>
                </a:solidFill>
              </a:rPr>
              <a:t>Question</a:t>
            </a:r>
            <a:r>
              <a:rPr lang="en-US" sz="3200" b="1" dirty="0"/>
              <a:t>: Do you want your children to grow up just like you?	</a:t>
            </a:r>
            <a:r>
              <a:rPr lang="en-US" sz="4800" b="1" dirty="0">
                <a:solidFill>
                  <a:srgbClr val="FFFF00"/>
                </a:solidFill>
              </a:rPr>
              <a:t>問:你希望你的孩子長大以後像你一樣嗎?</a:t>
            </a:r>
            <a:endParaRPr sz="4000" b="1" dirty="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880"/>
              <a:buNone/>
            </a:pPr>
            <a:endParaRPr sz="1100" b="1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r>
              <a:rPr lang="en-US" sz="3200" b="1" dirty="0"/>
              <a:t>		A good father spends time with his children.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r>
              <a:rPr lang="en-US" sz="3200" b="1" dirty="0">
                <a:solidFill>
                  <a:srgbClr val="FFFF00"/>
                </a:solidFill>
              </a:rPr>
              <a:t>			   </a:t>
            </a:r>
            <a:r>
              <a:rPr lang="en-US" sz="4400" b="1" dirty="0">
                <a:solidFill>
                  <a:srgbClr val="FFFF00"/>
                </a:solidFill>
              </a:rPr>
              <a:t>一個好父親陪伴他的孩子</a:t>
            </a:r>
            <a:endParaRPr sz="4400" b="1" dirty="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endParaRPr sz="3200" b="1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endParaRPr sz="3200" b="1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endParaRPr sz="3200" b="1" dirty="0"/>
          </a:p>
        </p:txBody>
      </p:sp>
      <p:pic>
        <p:nvPicPr>
          <p:cNvPr id="259" name="Google Shape;259;p18"/>
          <p:cNvPicPr preferRelativeResize="0"/>
          <p:nvPr/>
        </p:nvPicPr>
        <p:blipFill rotWithShape="1">
          <a:blip r:embed="rId3">
            <a:alphaModFix/>
          </a:blip>
          <a:srcRect l="32450" r="8940"/>
          <a:stretch/>
        </p:blipFill>
        <p:spPr>
          <a:xfrm>
            <a:off x="1096153" y="3468876"/>
            <a:ext cx="2771775" cy="313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1336" y="3444783"/>
            <a:ext cx="3862738" cy="313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90983" y="3468876"/>
            <a:ext cx="2071904" cy="3107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"/>
          <p:cNvSpPr txBox="1">
            <a:spLocks noGrp="1"/>
          </p:cNvSpPr>
          <p:nvPr>
            <p:ph type="title"/>
          </p:nvPr>
        </p:nvSpPr>
        <p:spPr>
          <a:xfrm>
            <a:off x="159026" y="106794"/>
            <a:ext cx="11372167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</a:pPr>
            <a:r>
              <a:rPr lang="en-US" sz="4400" b="1"/>
              <a:t>1. She saw her father was not ashamed to s</a:t>
            </a:r>
            <a:r>
              <a:rPr lang="en-US" sz="4400" b="1" u="sng"/>
              <a:t>eek out Jesus</a:t>
            </a:r>
            <a:r>
              <a:rPr lang="en-US" sz="4400" b="1"/>
              <a:t>.</a:t>
            </a:r>
            <a:br>
              <a:rPr lang="en-US" sz="4400" b="1" u="sng"/>
            </a:br>
            <a:r>
              <a:rPr lang="en-US" sz="5400" b="1">
                <a:solidFill>
                  <a:srgbClr val="FFFF00"/>
                </a:solidFill>
              </a:rPr>
              <a:t>她看到的是她的父親不恥於尋求耶穌</a:t>
            </a:r>
            <a:br>
              <a:rPr lang="en-US" sz="4400"/>
            </a:br>
            <a:endParaRPr sz="4400" b="1"/>
          </a:p>
        </p:txBody>
      </p:sp>
      <p:pic>
        <p:nvPicPr>
          <p:cNvPr id="154" name="Google Shape;154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927371" y="2523579"/>
            <a:ext cx="3507609" cy="4227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9"/>
          <p:cNvSpPr txBox="1">
            <a:spLocks noGrp="1"/>
          </p:cNvSpPr>
          <p:nvPr>
            <p:ph type="body" idx="1"/>
          </p:nvPr>
        </p:nvSpPr>
        <p:spPr>
          <a:xfrm>
            <a:off x="362465" y="879605"/>
            <a:ext cx="11467070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880"/>
              <a:buNone/>
            </a:pPr>
            <a:r>
              <a:rPr lang="en-US" sz="3600" b="1" dirty="0"/>
              <a:t>5</a:t>
            </a:r>
            <a:r>
              <a:rPr lang="en-US" sz="3200" b="1" dirty="0"/>
              <a:t>. Instructs his children in the importance of </a:t>
            </a:r>
            <a:r>
              <a:rPr lang="en-US" sz="3200" b="1" u="sng" dirty="0"/>
              <a:t>prayer</a:t>
            </a:r>
            <a:r>
              <a:rPr lang="en-US" sz="3200" b="1" dirty="0"/>
              <a:t> and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880"/>
              <a:buNone/>
            </a:pPr>
            <a:endParaRPr lang="en-US" sz="32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880"/>
              <a:buNone/>
            </a:pPr>
            <a:r>
              <a:rPr lang="en-US" sz="3200" b="1" dirty="0">
                <a:solidFill>
                  <a:srgbClr val="FFFF00"/>
                </a:solidFill>
              </a:rPr>
              <a:t>   </a:t>
            </a:r>
            <a:r>
              <a:rPr lang="en-US" sz="4000" b="1" dirty="0">
                <a:solidFill>
                  <a:srgbClr val="FFFF00"/>
                </a:solidFill>
              </a:rPr>
              <a:t>指導孩子</a:t>
            </a:r>
            <a:r>
              <a:rPr lang="en-US" sz="4000" b="1" u="sng" dirty="0">
                <a:solidFill>
                  <a:srgbClr val="FFFF00"/>
                </a:solidFill>
              </a:rPr>
              <a:t>禱告</a:t>
            </a:r>
            <a:r>
              <a:rPr lang="en-US" sz="4000" b="1" dirty="0">
                <a:solidFill>
                  <a:srgbClr val="FFFF00"/>
                </a:solidFill>
              </a:rPr>
              <a:t>的重要性與</a:t>
            </a:r>
            <a:endParaRPr sz="4000" b="1" u="sng" dirty="0">
              <a:solidFill>
                <a:srgbClr val="FFFF00"/>
              </a:solidFill>
            </a:endParaRPr>
          </a:p>
        </p:txBody>
      </p:sp>
      <p:pic>
        <p:nvPicPr>
          <p:cNvPr id="268" name="Google Shape;268;p19"/>
          <p:cNvPicPr preferRelativeResize="0"/>
          <p:nvPr/>
        </p:nvPicPr>
        <p:blipFill rotWithShape="1">
          <a:blip r:embed="rId3">
            <a:alphaModFix/>
          </a:blip>
          <a:srcRect l="25011" t="43435" r="32604"/>
          <a:stretch/>
        </p:blipFill>
        <p:spPr>
          <a:xfrm>
            <a:off x="5952245" y="2741113"/>
            <a:ext cx="5380320" cy="4055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2C7A78-5604-C5FC-1346-6BFE08463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87" y="2880752"/>
            <a:ext cx="5042528" cy="39772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E4659D-2786-5094-A02D-2AC22A0B687D}"/>
              </a:ext>
            </a:extLst>
          </p:cNvPr>
          <p:cNvSpPr txBox="1"/>
          <p:nvPr/>
        </p:nvSpPr>
        <p:spPr>
          <a:xfrm>
            <a:off x="254834" y="0"/>
            <a:ext cx="115747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What Does a Good Father Do?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一個好父親該做甚麼?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FB696E-927E-89AD-CAC5-B9D81313CAFF}"/>
              </a:ext>
            </a:extLst>
          </p:cNvPr>
          <p:cNvSpPr txBox="1"/>
          <p:nvPr/>
        </p:nvSpPr>
        <p:spPr>
          <a:xfrm>
            <a:off x="1319135" y="1361580"/>
            <a:ext cx="5981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reading of God’s Word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A14B4E-5703-A272-A74F-EA2BBCFC48FA}"/>
              </a:ext>
            </a:extLst>
          </p:cNvPr>
          <p:cNvSpPr txBox="1"/>
          <p:nvPr/>
        </p:nvSpPr>
        <p:spPr>
          <a:xfrm>
            <a:off x="6505730" y="1979864"/>
            <a:ext cx="3552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研讀上帝的話語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0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entury Gothic"/>
              <a:buNone/>
            </a:pPr>
            <a:r>
              <a:rPr lang="en-US" sz="5400" b="1"/>
              <a:t>How to Pray </a:t>
            </a:r>
            <a:r>
              <a:rPr lang="en-US" sz="5400" b="1">
                <a:solidFill>
                  <a:srgbClr val="FFFF00"/>
                </a:solidFill>
              </a:rPr>
              <a:t>如何禱告</a:t>
            </a:r>
            <a:endParaRPr sz="5400" b="1">
              <a:solidFill>
                <a:srgbClr val="FFFF00"/>
              </a:solidFill>
            </a:endParaRPr>
          </a:p>
        </p:txBody>
      </p:sp>
      <p:sp>
        <p:nvSpPr>
          <p:cNvPr id="274" name="Google Shape;274;p20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10221180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840"/>
              <a:buChar char="►"/>
            </a:pPr>
            <a:r>
              <a:rPr lang="en-US" sz="4800" b="1" dirty="0">
                <a:solidFill>
                  <a:srgbClr val="FFFF00"/>
                </a:solidFill>
              </a:rPr>
              <a:t>PF</a:t>
            </a:r>
            <a:r>
              <a:rPr lang="en-US" sz="4800" b="1" dirty="0"/>
              <a:t>—</a:t>
            </a:r>
            <a:r>
              <a:rPr lang="en-US" sz="4800" b="1" u="sng" dirty="0">
                <a:solidFill>
                  <a:srgbClr val="FFFF00"/>
                </a:solidFill>
              </a:rPr>
              <a:t>P</a:t>
            </a:r>
            <a:r>
              <a:rPr lang="en-US" sz="4800" b="1" dirty="0"/>
              <a:t>ray </a:t>
            </a:r>
            <a:r>
              <a:rPr lang="en-US" sz="4800" b="1" u="sng" dirty="0">
                <a:solidFill>
                  <a:srgbClr val="FFFF00"/>
                </a:solidFill>
              </a:rPr>
              <a:t>F</a:t>
            </a:r>
            <a:r>
              <a:rPr lang="en-US" sz="4800" b="1" dirty="0"/>
              <a:t>irst </a:t>
            </a:r>
            <a:r>
              <a:rPr lang="en-US" sz="5400" b="1" dirty="0">
                <a:solidFill>
                  <a:srgbClr val="FFFF00"/>
                </a:solidFill>
              </a:rPr>
              <a:t>做任何事前禱告</a:t>
            </a:r>
            <a:endParaRPr sz="4800" b="1" dirty="0">
              <a:solidFill>
                <a:srgbClr val="FFFF00"/>
              </a:solidFill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3840"/>
              <a:buChar char="►"/>
            </a:pPr>
            <a:r>
              <a:rPr lang="en-US" sz="4800" b="1" dirty="0">
                <a:solidFill>
                  <a:srgbClr val="FFFF00"/>
                </a:solidFill>
              </a:rPr>
              <a:t>PA</a:t>
            </a:r>
            <a:r>
              <a:rPr lang="en-US" sz="4800" b="1" dirty="0"/>
              <a:t>—</a:t>
            </a:r>
            <a:r>
              <a:rPr lang="en-US" sz="4800" b="1" u="sng" dirty="0">
                <a:solidFill>
                  <a:srgbClr val="FFFF00"/>
                </a:solidFill>
              </a:rPr>
              <a:t>P</a:t>
            </a:r>
            <a:r>
              <a:rPr lang="en-US" sz="4800" b="1" dirty="0"/>
              <a:t>ray </a:t>
            </a:r>
            <a:r>
              <a:rPr lang="en-US" sz="4800" b="1" u="sng" dirty="0">
                <a:solidFill>
                  <a:srgbClr val="FFFF00"/>
                </a:solidFill>
              </a:rPr>
              <a:t>A</a:t>
            </a:r>
            <a:r>
              <a:rPr lang="en-US" sz="4800" b="1" dirty="0"/>
              <a:t>fter </a:t>
            </a:r>
            <a:r>
              <a:rPr lang="en-US" sz="5400" b="1" dirty="0">
                <a:solidFill>
                  <a:srgbClr val="FFFF00"/>
                </a:solidFill>
              </a:rPr>
              <a:t>做任何事後禱告</a:t>
            </a:r>
            <a:endParaRPr sz="4800" b="1" dirty="0">
              <a:solidFill>
                <a:srgbClr val="FFFF00"/>
              </a:solidFill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3840"/>
              <a:buChar char="►"/>
            </a:pPr>
            <a:r>
              <a:rPr lang="en-US" sz="4800" b="1" dirty="0">
                <a:solidFill>
                  <a:srgbClr val="FFFF00"/>
                </a:solidFill>
              </a:rPr>
              <a:t>PA</a:t>
            </a:r>
            <a:r>
              <a:rPr lang="en-US" sz="4800" b="1" dirty="0"/>
              <a:t>—</a:t>
            </a:r>
            <a:r>
              <a:rPr lang="en-US" sz="4800" b="1" u="sng" dirty="0">
                <a:solidFill>
                  <a:srgbClr val="FFFF00"/>
                </a:solidFill>
              </a:rPr>
              <a:t>P</a:t>
            </a:r>
            <a:r>
              <a:rPr lang="en-US" sz="4800" b="1" dirty="0"/>
              <a:t>ray </a:t>
            </a:r>
            <a:r>
              <a:rPr lang="en-US" sz="4800" b="1" u="sng" dirty="0">
                <a:solidFill>
                  <a:srgbClr val="FFFF00"/>
                </a:solidFill>
              </a:rPr>
              <a:t>A</a:t>
            </a:r>
            <a:r>
              <a:rPr lang="en-US" sz="4800" b="1" dirty="0"/>
              <a:t>lways </a:t>
            </a:r>
            <a:r>
              <a:rPr lang="en-US" sz="6000" b="1" dirty="0">
                <a:solidFill>
                  <a:srgbClr val="FFFF00"/>
                </a:solidFill>
              </a:rPr>
              <a:t>隨時禱告</a:t>
            </a:r>
            <a:endParaRPr sz="4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1"/>
          <p:cNvSpPr txBox="1">
            <a:spLocks noGrp="1"/>
          </p:cNvSpPr>
          <p:nvPr>
            <p:ph type="title"/>
          </p:nvPr>
        </p:nvSpPr>
        <p:spPr>
          <a:xfrm>
            <a:off x="1123189" y="-1"/>
            <a:ext cx="10163120" cy="2152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</a:pPr>
            <a:r>
              <a:rPr lang="en-US" sz="4800" b="1"/>
              <a:t>My Dad praying for us</a:t>
            </a:r>
            <a:br>
              <a:rPr lang="en-US" sz="6000" b="1"/>
            </a:br>
            <a:r>
              <a:rPr lang="en-US" sz="6600" b="1">
                <a:solidFill>
                  <a:srgbClr val="FFFF00"/>
                </a:solidFill>
              </a:rPr>
              <a:t>我的父親為我們禱告</a:t>
            </a:r>
            <a:endParaRPr sz="6000" b="1">
              <a:solidFill>
                <a:srgbClr val="FFFF00"/>
              </a:solidFill>
            </a:endParaRPr>
          </a:p>
        </p:txBody>
      </p:sp>
      <p:pic>
        <p:nvPicPr>
          <p:cNvPr id="280" name="Google Shape;280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706521" y="2163441"/>
            <a:ext cx="4778957" cy="4333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2"/>
          <p:cNvSpPr txBox="1">
            <a:spLocks noGrp="1"/>
          </p:cNvSpPr>
          <p:nvPr>
            <p:ph type="title"/>
          </p:nvPr>
        </p:nvSpPr>
        <p:spPr>
          <a:xfrm>
            <a:off x="1043676" y="452718"/>
            <a:ext cx="10485715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</a:pPr>
            <a:r>
              <a:rPr lang="en-US" sz="4800" b="1"/>
              <a:t>What type of feet do I have?</a:t>
            </a:r>
            <a:br>
              <a:rPr lang="en-US" sz="4800" b="1"/>
            </a:br>
            <a:r>
              <a:rPr lang="en-US" sz="6000" b="1">
                <a:solidFill>
                  <a:srgbClr val="FFFF00"/>
                </a:solidFill>
              </a:rPr>
              <a:t>你的腳是甚麼樣的腳?</a:t>
            </a:r>
            <a:endParaRPr sz="4800" b="1">
              <a:solidFill>
                <a:srgbClr val="FFFF00"/>
              </a:solidFill>
            </a:endParaRPr>
          </a:p>
        </p:txBody>
      </p:sp>
      <p:pic>
        <p:nvPicPr>
          <p:cNvPr id="286" name="Google Shape;286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157978" y="2456406"/>
            <a:ext cx="5465518" cy="4099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3"/>
          <p:cNvSpPr txBox="1">
            <a:spLocks noGrp="1"/>
          </p:cNvSpPr>
          <p:nvPr>
            <p:ph type="title"/>
          </p:nvPr>
        </p:nvSpPr>
        <p:spPr>
          <a:xfrm>
            <a:off x="646111" y="452717"/>
            <a:ext cx="11545889" cy="184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 b="1" dirty="0"/>
              <a:t>What type of feet does God say you have?		</a:t>
            </a:r>
            <a:r>
              <a:rPr lang="en-US" sz="6000" b="1" dirty="0">
                <a:solidFill>
                  <a:srgbClr val="FFFF00"/>
                </a:solidFill>
              </a:rPr>
              <a:t>上帝說你有甚麼樣的腳</a:t>
            </a:r>
            <a:endParaRPr b="1" dirty="0">
              <a:solidFill>
                <a:srgbClr val="FFFF00"/>
              </a:solidFill>
            </a:endParaRPr>
          </a:p>
        </p:txBody>
      </p:sp>
      <p:sp>
        <p:nvSpPr>
          <p:cNvPr id="292" name="Google Shape;292;p23"/>
          <p:cNvSpPr txBox="1">
            <a:spLocks noGrp="1"/>
          </p:cNvSpPr>
          <p:nvPr>
            <p:ph type="body" idx="1"/>
          </p:nvPr>
        </p:nvSpPr>
        <p:spPr>
          <a:xfrm>
            <a:off x="802027" y="2662519"/>
            <a:ext cx="10587946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4000" b="1" dirty="0"/>
              <a:t>“…how beautiful are the feet of those who   	bring good news.” Romans 10:15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4320"/>
              <a:buNone/>
            </a:pPr>
            <a:r>
              <a:rPr lang="en-US" sz="4800" b="1" i="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“…報 福 音 、 傳 喜 信 的 人 ， 他 們 的 腳 蹤 何 等 佳 美” 羅馬書 10:15</a:t>
            </a:r>
            <a:endParaRPr sz="5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4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/>
              <a:t>  </a:t>
            </a:r>
            <a:endParaRPr b="1"/>
          </a:p>
        </p:txBody>
      </p:sp>
      <p:sp>
        <p:nvSpPr>
          <p:cNvPr id="298" name="Google Shape;298;p24"/>
          <p:cNvSpPr txBox="1">
            <a:spLocks noGrp="1"/>
          </p:cNvSpPr>
          <p:nvPr>
            <p:ph type="body" idx="1"/>
          </p:nvPr>
        </p:nvSpPr>
        <p:spPr>
          <a:xfrm>
            <a:off x="0" y="350728"/>
            <a:ext cx="11957538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A good father instructs his children of the importance of </a:t>
            </a:r>
            <a:r>
              <a:rPr lang="en-US" sz="3200" b="1" u="sng" dirty="0">
                <a:latin typeface="Times New Roman"/>
                <a:ea typeface="Times New Roman"/>
                <a:cs typeface="Times New Roman"/>
                <a:sym typeface="Times New Roman"/>
              </a:rPr>
              <a:t>prayer</a:t>
            </a:r>
            <a: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 and the reading of the </a:t>
            </a:r>
            <a:r>
              <a:rPr lang="en-US" sz="3200" b="1" u="sng" dirty="0">
                <a:latin typeface="Times New Roman"/>
                <a:ea typeface="Times New Roman"/>
                <a:cs typeface="Times New Roman"/>
                <a:sym typeface="Times New Roman"/>
              </a:rPr>
              <a:t>Word of God.</a:t>
            </a:r>
            <a:br>
              <a:rPr lang="en-US" sz="2800" u="sng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800" b="1" dirty="0">
                <a:solidFill>
                  <a:srgbClr val="FFFF00"/>
                </a:solidFill>
              </a:rPr>
              <a:t>指導孩子</a:t>
            </a:r>
            <a:r>
              <a:rPr lang="en-US" sz="4800" b="1" u="sng" dirty="0">
                <a:solidFill>
                  <a:srgbClr val="FFFF00"/>
                </a:solidFill>
              </a:rPr>
              <a:t>禱告</a:t>
            </a:r>
            <a:r>
              <a:rPr lang="en-US" sz="4800" b="1" dirty="0">
                <a:solidFill>
                  <a:srgbClr val="FFFF00"/>
                </a:solidFill>
              </a:rPr>
              <a:t>的重要性與</a:t>
            </a:r>
            <a:r>
              <a:rPr lang="en-US" sz="4800" b="1" u="sng" dirty="0">
                <a:solidFill>
                  <a:srgbClr val="FFFF00"/>
                </a:solidFill>
              </a:rPr>
              <a:t>研讀上帝的話語</a:t>
            </a:r>
            <a:endParaRPr sz="4800" b="1" u="sng" dirty="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endParaRPr sz="3200" dirty="0"/>
          </a:p>
        </p:txBody>
      </p:sp>
      <p:sp>
        <p:nvSpPr>
          <p:cNvPr id="299" name="Google Shape;299;p24"/>
          <p:cNvSpPr txBox="1"/>
          <p:nvPr/>
        </p:nvSpPr>
        <p:spPr>
          <a:xfrm>
            <a:off x="4180114" y="5543229"/>
            <a:ext cx="6317901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“I have beautiful feet!”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Arial"/>
              </a:rPr>
              <a:t>“</a:t>
            </a: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Arial"/>
              </a:rPr>
              <a:t>我有一双美丽的脚！”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0" name="Google Shape;300;p24"/>
          <p:cNvPicPr preferRelativeResize="0"/>
          <p:nvPr/>
        </p:nvPicPr>
        <p:blipFill rotWithShape="1">
          <a:blip r:embed="rId3">
            <a:alphaModFix/>
          </a:blip>
          <a:srcRect r="8944"/>
          <a:stretch/>
        </p:blipFill>
        <p:spPr>
          <a:xfrm>
            <a:off x="4904818" y="2194560"/>
            <a:ext cx="2147902" cy="3216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5"/>
          <p:cNvSpPr txBox="1">
            <a:spLocks noGrp="1"/>
          </p:cNvSpPr>
          <p:nvPr>
            <p:ph type="title"/>
          </p:nvPr>
        </p:nvSpPr>
        <p:spPr>
          <a:xfrm>
            <a:off x="646111" y="68746"/>
            <a:ext cx="10640198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 sz="3600" b="1"/>
              <a:t>What Does a Good Father Do?</a:t>
            </a:r>
            <a:br>
              <a:rPr lang="en-US" sz="3600" b="1"/>
            </a:br>
            <a:r>
              <a:rPr lang="en-US" sz="4400" b="1">
                <a:solidFill>
                  <a:srgbClr val="FFFF00"/>
                </a:solidFill>
              </a:rPr>
              <a:t>一個好父親會做的事</a:t>
            </a:r>
            <a:endParaRPr sz="3600">
              <a:solidFill>
                <a:srgbClr val="FFFF00"/>
              </a:solidFill>
            </a:endParaRPr>
          </a:p>
        </p:txBody>
      </p:sp>
      <p:sp>
        <p:nvSpPr>
          <p:cNvPr id="306" name="Google Shape;306;p25"/>
          <p:cNvSpPr txBox="1">
            <a:spLocks noGrp="1"/>
          </p:cNvSpPr>
          <p:nvPr>
            <p:ph type="body" idx="1"/>
          </p:nvPr>
        </p:nvSpPr>
        <p:spPr>
          <a:xfrm>
            <a:off x="132522" y="1469276"/>
            <a:ext cx="11980659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720"/>
              <a:buNone/>
            </a:pPr>
            <a:r>
              <a:rPr lang="en-US" sz="3400" b="1" dirty="0"/>
              <a:t>6. Teach  by our life and our actions, </a:t>
            </a:r>
            <a:r>
              <a:rPr lang="en-US" sz="3400" b="1" u="sng" dirty="0"/>
              <a:t>not</a:t>
            </a:r>
            <a:r>
              <a:rPr lang="en-US" sz="3400" b="1" dirty="0"/>
              <a:t> just our words. </a:t>
            </a:r>
            <a:r>
              <a:rPr lang="en-US" sz="4600" b="1" dirty="0" err="1">
                <a:solidFill>
                  <a:srgbClr val="FFFF00"/>
                </a:solidFill>
              </a:rPr>
              <a:t>不光是言語上教導你的孩子更要在日常生活與行動中行出來</a:t>
            </a:r>
            <a:endParaRPr sz="4600" b="1" dirty="0">
              <a:solidFill>
                <a:srgbClr val="FFFF00"/>
              </a:solidFill>
            </a:endParaRPr>
          </a:p>
        </p:txBody>
      </p:sp>
      <p:pic>
        <p:nvPicPr>
          <p:cNvPr id="307" name="Google Shape;307;p25"/>
          <p:cNvPicPr preferRelativeResize="0"/>
          <p:nvPr/>
        </p:nvPicPr>
        <p:blipFill rotWithShape="1">
          <a:blip r:embed="rId3">
            <a:alphaModFix/>
          </a:blip>
          <a:srcRect t="8206" r="41188"/>
          <a:stretch/>
        </p:blipFill>
        <p:spPr>
          <a:xfrm>
            <a:off x="1209749" y="3567016"/>
            <a:ext cx="3094966" cy="3214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29593" y="3471968"/>
            <a:ext cx="5116296" cy="3404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6"/>
          <p:cNvSpPr txBox="1">
            <a:spLocks noGrp="1"/>
          </p:cNvSpPr>
          <p:nvPr>
            <p:ph type="title"/>
          </p:nvPr>
        </p:nvSpPr>
        <p:spPr>
          <a:xfrm>
            <a:off x="796057" y="241703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 b="1" dirty="0"/>
              <a:t> “Sir, I think you dropped this.”</a:t>
            </a:r>
            <a:br>
              <a:rPr lang="en-US" b="1" dirty="0"/>
            </a:br>
            <a:r>
              <a:rPr lang="en-US" b="1" dirty="0"/>
              <a:t> </a:t>
            </a:r>
            <a:r>
              <a:rPr lang="en-US" sz="5400" b="1" dirty="0">
                <a:solidFill>
                  <a:srgbClr val="FFFF00"/>
                </a:solidFill>
              </a:rPr>
              <a:t>先生, 你掉的這個</a:t>
            </a:r>
            <a:endParaRPr b="1" dirty="0">
              <a:solidFill>
                <a:srgbClr val="FFFF00"/>
              </a:solidFill>
            </a:endParaRPr>
          </a:p>
        </p:txBody>
      </p:sp>
      <p:pic>
        <p:nvPicPr>
          <p:cNvPr id="314" name="Google Shape;314;p2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86446" y="2082019"/>
            <a:ext cx="6484897" cy="4323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748E9-CCCF-B503-CEC4-695FF13A6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61" y="437728"/>
            <a:ext cx="9404723" cy="1400530"/>
          </a:xfrm>
        </p:spPr>
        <p:txBody>
          <a:bodyPr/>
          <a:lstStyle/>
          <a:p>
            <a:pPr algn="ctr"/>
            <a:r>
              <a:rPr lang="en-US" b="1" dirty="0"/>
              <a:t>“My dad said he is not at home.”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1BA508-39BB-6A93-0DF2-5DAFB000E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927" y="2156503"/>
            <a:ext cx="6642993" cy="442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3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7"/>
          <p:cNvSpPr txBox="1">
            <a:spLocks noGrp="1"/>
          </p:cNvSpPr>
          <p:nvPr>
            <p:ph type="title"/>
          </p:nvPr>
        </p:nvSpPr>
        <p:spPr>
          <a:xfrm>
            <a:off x="103031" y="399246"/>
            <a:ext cx="11925836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</a:pPr>
            <a:r>
              <a:rPr lang="en-US" sz="3200" b="1" dirty="0"/>
              <a:t>1. She saw her father was not ashamed </a:t>
            </a:r>
            <a:r>
              <a:rPr lang="en-US" sz="3200" b="1" u="sng" dirty="0"/>
              <a:t>to seek out Jesus</a:t>
            </a:r>
            <a:r>
              <a:rPr lang="en-US" sz="3200" b="1" dirty="0"/>
              <a:t>.</a:t>
            </a:r>
            <a:br>
              <a:rPr lang="en-US" sz="2800" b="1" dirty="0"/>
            </a:br>
            <a:r>
              <a:rPr lang="en-US" sz="5400" b="1" dirty="0" err="1">
                <a:solidFill>
                  <a:srgbClr val="FFFF00"/>
                </a:solidFill>
              </a:rPr>
              <a:t>她看到的是她的父親不恥於</a:t>
            </a:r>
            <a:r>
              <a:rPr lang="en-US" sz="5400" b="1" u="sng" dirty="0" err="1">
                <a:solidFill>
                  <a:srgbClr val="FFFF00"/>
                </a:solidFill>
              </a:rPr>
              <a:t>尋求耶穌</a:t>
            </a:r>
            <a:br>
              <a:rPr lang="en-US" sz="5400" b="1" dirty="0">
                <a:solidFill>
                  <a:srgbClr val="FFFF00"/>
                </a:solidFill>
              </a:rPr>
            </a:br>
            <a:endParaRPr sz="4400" b="1" dirty="0">
              <a:solidFill>
                <a:srgbClr val="FFFF00"/>
              </a:solidFill>
            </a:endParaRPr>
          </a:p>
        </p:txBody>
      </p:sp>
      <p:pic>
        <p:nvPicPr>
          <p:cNvPr id="320" name="Google Shape;320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745116" y="1931831"/>
            <a:ext cx="3953805" cy="4765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"/>
          <p:cNvSpPr txBox="1">
            <a:spLocks noGrp="1"/>
          </p:cNvSpPr>
          <p:nvPr>
            <p:ph type="title"/>
          </p:nvPr>
        </p:nvSpPr>
        <p:spPr>
          <a:xfrm>
            <a:off x="756205" y="159212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</a:pPr>
            <a:r>
              <a:rPr lang="en-US" sz="3600" b="1" dirty="0"/>
              <a:t>What Does a Good Father Do?</a:t>
            </a:r>
            <a:br>
              <a:rPr lang="en-US" sz="3600" b="1" dirty="0"/>
            </a:br>
            <a:r>
              <a:rPr lang="en-US" sz="6000" b="1" dirty="0">
                <a:solidFill>
                  <a:srgbClr val="FFFF00"/>
                </a:solidFill>
              </a:rPr>
              <a:t>一個好父親該做甚麼?</a:t>
            </a:r>
            <a:endParaRPr sz="4800" b="1" dirty="0">
              <a:solidFill>
                <a:srgbClr val="FFFF00"/>
              </a:solidFill>
            </a:endParaRPr>
          </a:p>
        </p:txBody>
      </p:sp>
      <p:sp>
        <p:nvSpPr>
          <p:cNvPr id="160" name="Google Shape;160;p3"/>
          <p:cNvSpPr txBox="1">
            <a:spLocks noGrp="1"/>
          </p:cNvSpPr>
          <p:nvPr>
            <p:ph type="body" idx="1"/>
          </p:nvPr>
        </p:nvSpPr>
        <p:spPr>
          <a:xfrm>
            <a:off x="251254" y="2021698"/>
            <a:ext cx="11689492" cy="4269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4000" b="1" dirty="0"/>
              <a:t>1. Dedicates his children to God. </a:t>
            </a:r>
            <a:endParaRPr sz="4000" b="1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4000" b="1" dirty="0"/>
              <a:t>	</a:t>
            </a:r>
            <a:r>
              <a:rPr lang="en-US" sz="5400" b="1" dirty="0">
                <a:solidFill>
                  <a:srgbClr val="FFFF00"/>
                </a:solidFill>
              </a:rPr>
              <a:t>致力於將孩子奉獻給神</a:t>
            </a:r>
            <a:endParaRPr sz="5400" b="1" dirty="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3200"/>
              <a:buNone/>
            </a:pPr>
            <a:endParaRPr sz="4000" b="1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3200"/>
              <a:buNone/>
            </a:pPr>
            <a:endParaRPr sz="4000" b="1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3200"/>
              <a:buNone/>
            </a:pPr>
            <a:endParaRPr sz="40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4777C7-860F-27F2-D860-ED6FC30A9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275" y="3790638"/>
            <a:ext cx="5638581" cy="2908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105F76-0DAD-B619-EA22-DD37DAED12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35" r="8384"/>
          <a:stretch/>
        </p:blipFill>
        <p:spPr>
          <a:xfrm>
            <a:off x="351694" y="176086"/>
            <a:ext cx="5466566" cy="33648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0221FC-B56C-73D9-FA54-628C7F5F3D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384" t="1352" r="-1047" b="15902"/>
          <a:stretch/>
        </p:blipFill>
        <p:spPr>
          <a:xfrm>
            <a:off x="3523957" y="3783067"/>
            <a:ext cx="5577840" cy="2854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32DC4-C3C7-A967-4319-9378E416A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827" y="220048"/>
            <a:ext cx="5466566" cy="320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0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8"/>
          <p:cNvSpPr txBox="1">
            <a:spLocks noGrp="1"/>
          </p:cNvSpPr>
          <p:nvPr>
            <p:ph type="title"/>
          </p:nvPr>
        </p:nvSpPr>
        <p:spPr>
          <a:xfrm>
            <a:off x="133834" y="267187"/>
            <a:ext cx="11784169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 sz="3600" b="1" dirty="0"/>
              <a:t>2. She saw her father was not ashamed to bring Jesus </a:t>
            </a:r>
            <a:r>
              <a:rPr lang="en-US" sz="3600" b="1" u="sng" dirty="0"/>
              <a:t>into their home.</a:t>
            </a:r>
            <a:br>
              <a:rPr lang="en-US" sz="3600" b="1" u="sng" dirty="0"/>
            </a:br>
            <a:r>
              <a:rPr lang="en-US" sz="4800" b="1" dirty="0" err="1">
                <a:solidFill>
                  <a:srgbClr val="FFFF00"/>
                </a:solidFill>
              </a:rPr>
              <a:t>她看到的是她的父親不恥於讓耶穌</a:t>
            </a:r>
            <a:r>
              <a:rPr lang="en-US" sz="4800" b="1" u="sng" dirty="0" err="1">
                <a:solidFill>
                  <a:srgbClr val="FFFF00"/>
                </a:solidFill>
              </a:rPr>
              <a:t>進家門</a:t>
            </a:r>
            <a:br>
              <a:rPr lang="en-US" sz="4000" dirty="0"/>
            </a:br>
            <a:endParaRPr b="1" u="sng" dirty="0"/>
          </a:p>
        </p:txBody>
      </p:sp>
      <p:pic>
        <p:nvPicPr>
          <p:cNvPr id="326" name="Google Shape;32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0362" y="2332466"/>
            <a:ext cx="5971115" cy="437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9"/>
          <p:cNvSpPr txBox="1">
            <a:spLocks noGrp="1"/>
          </p:cNvSpPr>
          <p:nvPr>
            <p:ph type="title"/>
          </p:nvPr>
        </p:nvSpPr>
        <p:spPr>
          <a:xfrm>
            <a:off x="646111" y="192157"/>
            <a:ext cx="11319466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r>
              <a:rPr lang="en-US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lang="en-US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r>
              <a:rPr lang="en-US" sz="3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 was glad when they said to me, ‘Let us go into the house of the Lord.’” Psalm 122:1  </a:t>
            </a:r>
            <a:br>
              <a:rPr lang="en-US" sz="3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4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人 對 我 說 ： 我 們 往 耶 和 華 的 殿 去 ， 我 就 歡 喜 。 詩篇 122:1</a:t>
            </a:r>
            <a:endParaRPr b="1">
              <a:solidFill>
                <a:srgbClr val="FFFF00"/>
              </a:solidFill>
            </a:endParaRPr>
          </a:p>
        </p:txBody>
      </p:sp>
      <p:pic>
        <p:nvPicPr>
          <p:cNvPr id="332" name="Google Shape;332;p2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13149"/>
          <a:stretch/>
        </p:blipFill>
        <p:spPr>
          <a:xfrm>
            <a:off x="6229763" y="2024370"/>
            <a:ext cx="3562797" cy="4641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0"/>
          <p:cNvSpPr txBox="1">
            <a:spLocks noGrp="1"/>
          </p:cNvSpPr>
          <p:nvPr>
            <p:ph type="title"/>
          </p:nvPr>
        </p:nvSpPr>
        <p:spPr>
          <a:xfrm>
            <a:off x="0" y="284410"/>
            <a:ext cx="12749348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 sz="3600" b="1"/>
              <a:t>“</a:t>
            </a:r>
            <a:r>
              <a:rPr lang="en-US" sz="3500" b="1"/>
              <a:t>Coming to church is like walking into the heart of God.”</a:t>
            </a:r>
            <a:br>
              <a:rPr lang="en-US" sz="3500" b="1"/>
            </a:br>
            <a:r>
              <a:rPr lang="en-US" sz="3500" b="1"/>
              <a:t> 		</a:t>
            </a:r>
            <a:r>
              <a:rPr lang="en-US" sz="6600" b="1">
                <a:solidFill>
                  <a:srgbClr val="FFFF00"/>
                </a:solidFill>
              </a:rPr>
              <a:t>來到教會就像走進神的心”</a:t>
            </a:r>
            <a:endParaRPr sz="3500" b="1">
              <a:solidFill>
                <a:srgbClr val="FFFF00"/>
              </a:solidFill>
            </a:endParaRPr>
          </a:p>
        </p:txBody>
      </p:sp>
      <p:pic>
        <p:nvPicPr>
          <p:cNvPr id="338" name="Google Shape;338;p3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24297" y="2495006"/>
            <a:ext cx="7817285" cy="4078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1"/>
          <p:cNvSpPr txBox="1">
            <a:spLocks noGrp="1"/>
          </p:cNvSpPr>
          <p:nvPr>
            <p:ph type="title"/>
          </p:nvPr>
        </p:nvSpPr>
        <p:spPr>
          <a:xfrm>
            <a:off x="646111" y="0"/>
            <a:ext cx="10847194" cy="199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 b="1"/>
              <a:t>“Let’s give Jesus our junk.”</a:t>
            </a:r>
            <a:br>
              <a:rPr lang="en-US" b="1"/>
            </a:br>
            <a:r>
              <a:rPr lang="en-US" b="1"/>
              <a:t> </a:t>
            </a:r>
            <a:r>
              <a:rPr lang="en-US" sz="5400" b="1">
                <a:solidFill>
                  <a:srgbClr val="FFFF00"/>
                </a:solidFill>
              </a:rPr>
              <a:t>給耶穌我們不用的的東西吧</a:t>
            </a:r>
            <a:endParaRPr b="1">
              <a:solidFill>
                <a:srgbClr val="FFFF00"/>
              </a:solidFill>
            </a:endParaRPr>
          </a:p>
        </p:txBody>
      </p:sp>
      <p:pic>
        <p:nvPicPr>
          <p:cNvPr id="344" name="Google Shape;344;p3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07369" y="2225158"/>
            <a:ext cx="3925888" cy="4398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5999" y="1990812"/>
            <a:ext cx="4223657" cy="4867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2"/>
          <p:cNvSpPr txBox="1">
            <a:spLocks noGrp="1"/>
          </p:cNvSpPr>
          <p:nvPr>
            <p:ph type="body" idx="1"/>
          </p:nvPr>
        </p:nvSpPr>
        <p:spPr>
          <a:xfrm>
            <a:off x="145366" y="0"/>
            <a:ext cx="11901267" cy="5613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4000"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lang="en-US" sz="4000" b="1">
                <a:latin typeface="Times New Roman"/>
                <a:ea typeface="Times New Roman"/>
                <a:cs typeface="Times New Roman"/>
                <a:sym typeface="Times New Roman"/>
              </a:rPr>
              <a:t>Except the LORD build the house, they labor in vain 	that build it…” Psalm 127:1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3520"/>
              <a:buNone/>
            </a:pPr>
            <a:r>
              <a:rPr lang="en-US" sz="44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 若 不 是 耶 和 華 建 造 房 屋 ， 建 造 的 人 就 	枉 然 勞 力…”詩篇 127:1</a:t>
            </a:r>
            <a:b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/>
          </a:p>
        </p:txBody>
      </p:sp>
      <p:pic>
        <p:nvPicPr>
          <p:cNvPr id="351" name="Google Shape;35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95832" y="2832002"/>
            <a:ext cx="5613595" cy="3742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3"/>
          <p:cNvSpPr txBox="1">
            <a:spLocks noGrp="1"/>
          </p:cNvSpPr>
          <p:nvPr>
            <p:ph type="title"/>
          </p:nvPr>
        </p:nvSpPr>
        <p:spPr>
          <a:xfrm>
            <a:off x="658990" y="285293"/>
            <a:ext cx="10549111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 b="1"/>
              <a:t>Passover-Father protecting his children</a:t>
            </a:r>
            <a:br>
              <a:rPr lang="en-US"/>
            </a:br>
            <a:r>
              <a:rPr lang="en-US" sz="6000" b="1">
                <a:solidFill>
                  <a:srgbClr val="FFFF00"/>
                </a:solidFill>
              </a:rPr>
              <a:t>逾越節 - 父親保護他的孩子</a:t>
            </a:r>
            <a:endParaRPr b="1">
              <a:solidFill>
                <a:srgbClr val="FFFF00"/>
              </a:solidFill>
            </a:endParaRPr>
          </a:p>
        </p:txBody>
      </p:sp>
      <p:pic>
        <p:nvPicPr>
          <p:cNvPr id="357" name="Google Shape;357;p3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484400" y="2190237"/>
            <a:ext cx="6450594" cy="4667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4"/>
          <p:cNvSpPr txBox="1">
            <a:spLocks noGrp="1"/>
          </p:cNvSpPr>
          <p:nvPr>
            <p:ph type="title"/>
          </p:nvPr>
        </p:nvSpPr>
        <p:spPr>
          <a:xfrm>
            <a:off x="253219" y="189707"/>
            <a:ext cx="388268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imes New Roman"/>
              <a:buNone/>
            </a:pPr>
            <a:r>
              <a:rPr lang="en-US" sz="4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“The thief comes to steal, and to kill, and to destroy:” John 10:10</a:t>
            </a:r>
            <a:br>
              <a:rPr lang="en-US" sz="3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8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盜 賊 來 ， 無 非 要 偷 竊 ， 殺 害 ， 毀 壞 ；約翰福音10:10</a:t>
            </a:r>
            <a:endParaRPr sz="6000" b="1">
              <a:solidFill>
                <a:srgbClr val="FFFF00"/>
              </a:solidFill>
            </a:endParaRPr>
          </a:p>
        </p:txBody>
      </p:sp>
      <p:pic>
        <p:nvPicPr>
          <p:cNvPr id="363" name="Google Shape;36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6945" y="889972"/>
            <a:ext cx="7711836" cy="5078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5"/>
          <p:cNvSpPr txBox="1">
            <a:spLocks noGrp="1"/>
          </p:cNvSpPr>
          <p:nvPr>
            <p:ph type="body" idx="1"/>
          </p:nvPr>
        </p:nvSpPr>
        <p:spPr>
          <a:xfrm>
            <a:off x="225083" y="158765"/>
            <a:ext cx="11448757" cy="621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lang="en-US" sz="3200" b="1">
                <a:latin typeface="Times New Roman"/>
                <a:ea typeface="Times New Roman"/>
                <a:cs typeface="Times New Roman"/>
                <a:sym typeface="Times New Roman"/>
              </a:rPr>
              <a:t>—“AS FOR ME and MY HOUSE, WE WILL SERVE THE LORD.” Joshua 24:15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3520"/>
              <a:buNone/>
            </a:pPr>
            <a:r>
              <a:rPr lang="en-US" sz="44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至 於 我 和 我 家 ， 我 們 必 定 事 奉 耶 和 華  約書亞記 24:15</a:t>
            </a:r>
            <a:br>
              <a:rPr lang="en-US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800"/>
          </a:p>
        </p:txBody>
      </p:sp>
      <p:pic>
        <p:nvPicPr>
          <p:cNvPr id="369" name="Google Shape;36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7768" y="2547424"/>
            <a:ext cx="6642898" cy="4151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6"/>
          <p:cNvSpPr txBox="1">
            <a:spLocks noGrp="1"/>
          </p:cNvSpPr>
          <p:nvPr>
            <p:ph type="title"/>
          </p:nvPr>
        </p:nvSpPr>
        <p:spPr>
          <a:xfrm>
            <a:off x="128789" y="134666"/>
            <a:ext cx="12063211" cy="247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entury Gothic"/>
              <a:buNone/>
            </a:pPr>
            <a:r>
              <a:rPr lang="en-US" sz="2800" b="1" dirty="0"/>
              <a:t>“And He took the girl by the hand and said to her, ‘Little girl, I say to you, get up!’ Immediately the girl stood up and walked around. At this they were completely astonished.” Mark 5:41-42</a:t>
            </a:r>
            <a:br>
              <a:rPr lang="en-US" sz="2800" b="1" dirty="0"/>
            </a:br>
            <a:r>
              <a:rPr lang="en-US" sz="4000" b="1" dirty="0" err="1">
                <a:solidFill>
                  <a:srgbClr val="FFFF00"/>
                </a:solidFill>
              </a:rPr>
              <a:t>祂拉着孩子的手说：</a:t>
            </a:r>
            <a:r>
              <a:rPr lang="en-US" sz="4000" b="1" i="1" dirty="0" err="1">
                <a:solidFill>
                  <a:srgbClr val="FFFF00"/>
                </a:solidFill>
              </a:rPr>
              <a:t>大利大古米</a:t>
            </a:r>
            <a:r>
              <a:rPr lang="en-US" sz="4000" b="1" dirty="0">
                <a:solidFill>
                  <a:srgbClr val="FFFF00"/>
                </a:solidFill>
              </a:rPr>
              <a:t>“，！”</a:t>
            </a:r>
            <a:r>
              <a:rPr lang="en-US" sz="4000" b="1" dirty="0" err="1">
                <a:solidFill>
                  <a:srgbClr val="FFFF00"/>
                </a:solidFill>
              </a:rPr>
              <a:t>意思是：小女孩，我吩咐你起来</a:t>
            </a:r>
            <a:r>
              <a:rPr lang="en-US" sz="4000" b="1" dirty="0">
                <a:solidFill>
                  <a:srgbClr val="FFFF00"/>
                </a:solidFill>
              </a:rPr>
              <a:t>！”</a:t>
            </a:r>
            <a:r>
              <a:rPr lang="en-US" sz="4000" b="1" dirty="0" err="1">
                <a:solidFill>
                  <a:srgbClr val="FFFF00"/>
                </a:solidFill>
              </a:rPr>
              <a:t>小女孩应声而起，并且可以走动，那时她十二岁。在场的人都惊奇不已。馬可福音</a:t>
            </a:r>
            <a:r>
              <a:rPr lang="en-US" sz="4000" b="1" dirty="0">
                <a:solidFill>
                  <a:srgbClr val="FFFF00"/>
                </a:solidFill>
              </a:rPr>
              <a:t> 5:41-42</a:t>
            </a:r>
            <a:endParaRPr sz="2800" b="1" dirty="0">
              <a:solidFill>
                <a:srgbClr val="FFFF00"/>
              </a:solidFill>
            </a:endParaRPr>
          </a:p>
        </p:txBody>
      </p:sp>
      <p:pic>
        <p:nvPicPr>
          <p:cNvPr id="375" name="Google Shape;375;p3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405808" y="3299024"/>
            <a:ext cx="4850296" cy="3424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"/>
          <p:cNvSpPr txBox="1">
            <a:spLocks noGrp="1"/>
          </p:cNvSpPr>
          <p:nvPr>
            <p:ph type="title"/>
          </p:nvPr>
        </p:nvSpPr>
        <p:spPr>
          <a:xfrm>
            <a:off x="296561" y="143007"/>
            <a:ext cx="11640065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 sz="3600" b="1" dirty="0"/>
              <a:t>What Does a Good Father Do?</a:t>
            </a:r>
            <a:br>
              <a:rPr lang="en-US" sz="3600" b="1" dirty="0"/>
            </a:br>
            <a:r>
              <a:rPr lang="en-US" sz="6000" b="1" dirty="0">
                <a:solidFill>
                  <a:srgbClr val="FFFF00"/>
                </a:solidFill>
              </a:rPr>
              <a:t>一個好父親該做甚麼?</a:t>
            </a:r>
            <a:endParaRPr sz="4000" b="1" dirty="0">
              <a:solidFill>
                <a:srgbClr val="FFFF00"/>
              </a:solidFill>
            </a:endParaRPr>
          </a:p>
        </p:txBody>
      </p:sp>
      <p:sp>
        <p:nvSpPr>
          <p:cNvPr id="167" name="Google Shape;167;p4"/>
          <p:cNvSpPr/>
          <p:nvPr/>
        </p:nvSpPr>
        <p:spPr>
          <a:xfrm>
            <a:off x="0" y="2228671"/>
            <a:ext cx="12145632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2.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CB9C3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Teaches his children to honor and respect the Lord.  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教導孩子榮耀, 敬畏神並做對的事</a:t>
            </a:r>
            <a:b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8" name="Google Shape;168;p4"/>
          <p:cNvPicPr preferRelativeResize="0"/>
          <p:nvPr/>
        </p:nvPicPr>
        <p:blipFill rotWithShape="1">
          <a:blip r:embed="rId3">
            <a:alphaModFix/>
          </a:blip>
          <a:srcRect l="6915" t="8427" r="8029" b="14275"/>
          <a:stretch/>
        </p:blipFill>
        <p:spPr>
          <a:xfrm>
            <a:off x="3338945" y="3875102"/>
            <a:ext cx="2327564" cy="2820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227396" y="3875102"/>
            <a:ext cx="2328874" cy="2816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7"/>
          <p:cNvSpPr txBox="1">
            <a:spLocks noGrp="1"/>
          </p:cNvSpPr>
          <p:nvPr>
            <p:ph type="title"/>
          </p:nvPr>
        </p:nvSpPr>
        <p:spPr>
          <a:xfrm>
            <a:off x="672616" y="161170"/>
            <a:ext cx="11216375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 b="1" dirty="0"/>
              <a:t>3. She saw her father was not ashamed to </a:t>
            </a:r>
            <a:r>
              <a:rPr lang="en-US" b="1" u="sng" dirty="0"/>
              <a:t>express his love toward her.</a:t>
            </a:r>
            <a:br>
              <a:rPr lang="en-US" b="1" u="sng" dirty="0"/>
            </a:br>
            <a:r>
              <a:rPr lang="en-US" sz="4800" b="1" dirty="0" err="1">
                <a:solidFill>
                  <a:srgbClr val="FFFF00"/>
                </a:solidFill>
              </a:rPr>
              <a:t>她看到的是她的父親不恥於</a:t>
            </a:r>
            <a:r>
              <a:rPr lang="en-US" sz="4800" b="1" u="sng" dirty="0" err="1">
                <a:solidFill>
                  <a:srgbClr val="FFFF00"/>
                </a:solidFill>
              </a:rPr>
              <a:t>向她顯現父愛</a:t>
            </a:r>
            <a:br>
              <a:rPr lang="en-US" sz="4400" b="1" dirty="0">
                <a:solidFill>
                  <a:srgbClr val="FFFF00"/>
                </a:solidFill>
              </a:rPr>
            </a:br>
            <a:br>
              <a:rPr lang="en-US" sz="4000" dirty="0"/>
            </a:br>
            <a:br>
              <a:rPr lang="en-US" dirty="0"/>
            </a:br>
            <a:endParaRPr dirty="0"/>
          </a:p>
        </p:txBody>
      </p:sp>
      <p:pic>
        <p:nvPicPr>
          <p:cNvPr id="381" name="Google Shape;381;p3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134679" y="2819092"/>
            <a:ext cx="3270674" cy="411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8"/>
          <p:cNvSpPr txBox="1">
            <a:spLocks noGrp="1"/>
          </p:cNvSpPr>
          <p:nvPr>
            <p:ph type="title"/>
          </p:nvPr>
        </p:nvSpPr>
        <p:spPr>
          <a:xfrm>
            <a:off x="378825" y="171365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 b="1"/>
              <a:t>Remember </a:t>
            </a:r>
            <a:r>
              <a:rPr lang="en-US" sz="4800" b="1">
                <a:solidFill>
                  <a:srgbClr val="FFFF00"/>
                </a:solidFill>
              </a:rPr>
              <a:t>謹記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387" name="Google Shape;387;p38"/>
          <p:cNvSpPr txBox="1">
            <a:spLocks noGrp="1"/>
          </p:cNvSpPr>
          <p:nvPr>
            <p:ph type="body" idx="1"/>
          </p:nvPr>
        </p:nvSpPr>
        <p:spPr>
          <a:xfrm>
            <a:off x="-1" y="1743429"/>
            <a:ext cx="11943471" cy="494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342900" lvl="0" indent="-342925" algn="l" rtl="0">
              <a:spcBef>
                <a:spcPts val="0"/>
              </a:spcBef>
              <a:spcAft>
                <a:spcPts val="0"/>
              </a:spcAft>
              <a:buSzPct val="80000"/>
              <a:buChar char="►"/>
            </a:pPr>
            <a:r>
              <a:rPr lang="en-US" sz="4100" b="1" dirty="0">
                <a:latin typeface="Times New Roman"/>
                <a:ea typeface="Times New Roman"/>
                <a:cs typeface="Times New Roman"/>
                <a:sym typeface="Times New Roman"/>
              </a:rPr>
              <a:t>Fathers, let your children see you seek the Lord. </a:t>
            </a:r>
            <a:endParaRPr sz="23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-US" sz="57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父親們, 讓你的孩子看見你尋求神</a:t>
            </a:r>
            <a:endParaRPr sz="5700" b="1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216916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sz="32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25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4100" b="1" dirty="0">
                <a:latin typeface="Times New Roman"/>
                <a:ea typeface="Times New Roman"/>
                <a:cs typeface="Times New Roman"/>
                <a:sym typeface="Times New Roman"/>
              </a:rPr>
              <a:t>Fathers, let your children know Jesus is welcome in your home.</a:t>
            </a:r>
            <a:endParaRPr sz="23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-US" sz="54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父親們, 讓你的孩子知道耶穌在你家中是受歡迎的</a:t>
            </a:r>
            <a:endParaRPr sz="5400" b="1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216916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sz="32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3800" b="1" dirty="0">
                <a:latin typeface="Times New Roman"/>
                <a:ea typeface="Times New Roman"/>
                <a:cs typeface="Times New Roman"/>
                <a:sym typeface="Times New Roman"/>
              </a:rPr>
              <a:t>Fathers, don’t be ashamed to show your love to your wife and children.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lang="en-US" sz="3200" b="1" dirty="0"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-US" sz="57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父親們, 不要羞於向你的妻子和孩子表達你的愛</a:t>
            </a:r>
            <a:endParaRPr sz="4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9"/>
          <p:cNvSpPr txBox="1">
            <a:spLocks noGrp="1"/>
          </p:cNvSpPr>
          <p:nvPr>
            <p:ph type="title"/>
          </p:nvPr>
        </p:nvSpPr>
        <p:spPr>
          <a:xfrm>
            <a:off x="874220" y="243712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600"/>
              <a:buFont typeface="Century Gothic"/>
              <a:buNone/>
            </a:pPr>
            <a:r>
              <a:rPr lang="en-US" sz="6600" b="1"/>
              <a:t>Prayer for Fathers</a:t>
            </a:r>
            <a:br>
              <a:rPr lang="en-US" sz="6600" b="1"/>
            </a:br>
            <a:r>
              <a:rPr lang="en-US" sz="6600" b="1">
                <a:solidFill>
                  <a:srgbClr val="FFFF00"/>
                </a:solidFill>
              </a:rPr>
              <a:t>給所有父親的禱告</a:t>
            </a:r>
            <a:endParaRPr sz="6600" b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6111" y="661372"/>
            <a:ext cx="3859628" cy="2717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9297" y="3760670"/>
            <a:ext cx="4151538" cy="290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1974" y="3578087"/>
            <a:ext cx="2847901" cy="309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A8CFCA-F61C-A0E1-C29F-0A4CDD2090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899297" y="711068"/>
            <a:ext cx="4067653" cy="271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3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"/>
          <p:cNvSpPr txBox="1">
            <a:spLocks noGrp="1"/>
          </p:cNvSpPr>
          <p:nvPr>
            <p:ph type="title"/>
          </p:nvPr>
        </p:nvSpPr>
        <p:spPr>
          <a:xfrm>
            <a:off x="881242" y="123092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</a:pPr>
            <a:r>
              <a:rPr lang="en-US" sz="4000" b="1" dirty="0"/>
              <a:t>What Does a Good Father Do?</a:t>
            </a:r>
            <a:br>
              <a:rPr lang="en-US" sz="4000" b="1" dirty="0"/>
            </a:br>
            <a:r>
              <a:rPr lang="en-US" sz="6000" b="1" dirty="0">
                <a:solidFill>
                  <a:srgbClr val="FFFF00"/>
                </a:solidFill>
              </a:rPr>
              <a:t>一個好父親該做甚麼?</a:t>
            </a:r>
            <a:endParaRPr sz="4000" dirty="0">
              <a:solidFill>
                <a:srgbClr val="FFFF00"/>
              </a:solidFill>
            </a:endParaRPr>
          </a:p>
        </p:txBody>
      </p:sp>
      <p:sp>
        <p:nvSpPr>
          <p:cNvPr id="175" name="Google Shape;175;p5"/>
          <p:cNvSpPr txBox="1">
            <a:spLocks noGrp="1"/>
          </p:cNvSpPr>
          <p:nvPr>
            <p:ph type="body" idx="1"/>
          </p:nvPr>
        </p:nvSpPr>
        <p:spPr>
          <a:xfrm>
            <a:off x="271850" y="2052918"/>
            <a:ext cx="11467070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880"/>
              <a:buNone/>
            </a:pPr>
            <a:endParaRPr sz="3600"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880"/>
              <a:buNone/>
            </a:pPr>
            <a:r>
              <a:rPr lang="en-US" sz="3600" b="1"/>
              <a:t>3. Loves his wife.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880"/>
              <a:buNone/>
            </a:pPr>
            <a:r>
              <a:rPr lang="en-US" sz="3600" b="1"/>
              <a:t>   </a:t>
            </a:r>
            <a:r>
              <a:rPr lang="en-US" sz="6000" b="1">
                <a:solidFill>
                  <a:srgbClr val="FFFF00"/>
                </a:solidFill>
              </a:rPr>
              <a:t>愛他的妻子</a:t>
            </a:r>
            <a:endParaRPr sz="3600" b="1">
              <a:solidFill>
                <a:srgbClr val="FFFF00"/>
              </a:solidFill>
            </a:endParaRPr>
          </a:p>
        </p:txBody>
      </p:sp>
      <p:pic>
        <p:nvPicPr>
          <p:cNvPr id="176" name="Google Shape;17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9097" y="2394856"/>
            <a:ext cx="6278746" cy="4178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6"/>
          <p:cNvPicPr preferRelativeResize="0"/>
          <p:nvPr/>
        </p:nvPicPr>
        <p:blipFill rotWithShape="1">
          <a:blip r:embed="rId3">
            <a:alphaModFix/>
          </a:blip>
          <a:srcRect l="1676" t="66907" r="4123" b="1976"/>
          <a:stretch/>
        </p:blipFill>
        <p:spPr>
          <a:xfrm>
            <a:off x="813295" y="924339"/>
            <a:ext cx="9985333" cy="250466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6"/>
          <p:cNvSpPr txBox="1"/>
          <p:nvPr/>
        </p:nvSpPr>
        <p:spPr>
          <a:xfrm>
            <a:off x="261870" y="3720429"/>
            <a:ext cx="11668259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你在教導你的兒子如何對待異性, 也教導你的女兒如何選擇異性</a:t>
            </a:r>
            <a:endParaRPr kumimoji="0" sz="64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7"/>
          <p:cNvSpPr txBox="1">
            <a:spLocks noGrp="1"/>
          </p:cNvSpPr>
          <p:nvPr>
            <p:ph type="body" idx="1"/>
          </p:nvPr>
        </p:nvSpPr>
        <p:spPr>
          <a:xfrm>
            <a:off x="362465" y="51751"/>
            <a:ext cx="11467070" cy="5214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880"/>
              <a:buNone/>
            </a:pPr>
            <a:r>
              <a:rPr lang="en-US" sz="3600" b="1" dirty="0"/>
              <a:t>“You know how we are alike? </a:t>
            </a:r>
            <a:endParaRPr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4000" b="1" dirty="0">
                <a:solidFill>
                  <a:srgbClr val="FFFF00"/>
                </a:solidFill>
              </a:rPr>
              <a:t>你知道我們的相似之處嗎?</a:t>
            </a:r>
            <a:endParaRPr sz="4000" b="1" dirty="0">
              <a:solidFill>
                <a:srgbClr val="FFFF00"/>
              </a:solidFill>
            </a:endParaRPr>
          </a:p>
        </p:txBody>
      </p:sp>
      <p:pic>
        <p:nvPicPr>
          <p:cNvPr id="188" name="Google Shape;18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269" y="2997422"/>
            <a:ext cx="5399731" cy="3599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39466" y="2997422"/>
            <a:ext cx="4799762" cy="359982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7"/>
          <p:cNvSpPr txBox="1"/>
          <p:nvPr/>
        </p:nvSpPr>
        <p:spPr>
          <a:xfrm>
            <a:off x="2915478" y="1440198"/>
            <a:ext cx="667909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 both love the same woman!             </a:t>
            </a: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我們都愛同一個女人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4290" t="4555" r="3182" b="3571"/>
          <a:stretch/>
        </p:blipFill>
        <p:spPr>
          <a:xfrm>
            <a:off x="347730" y="772733"/>
            <a:ext cx="5834129" cy="480381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8"/>
          <p:cNvSpPr txBox="1"/>
          <p:nvPr/>
        </p:nvSpPr>
        <p:spPr>
          <a:xfrm>
            <a:off x="6310648" y="1624942"/>
            <a:ext cx="5537914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你身為我的丈夫更好的事情是你是孩子們的爸爸</a:t>
            </a:r>
            <a:endParaRPr kumimoji="0" sz="60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4442C-E1FB-023F-C309-D1CD4C551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6" y="371792"/>
            <a:ext cx="10270418" cy="1400530"/>
          </a:xfrm>
        </p:spPr>
        <p:txBody>
          <a:bodyPr/>
          <a:lstStyle/>
          <a:p>
            <a:r>
              <a:rPr lang="en-US" sz="4400" b="1" dirty="0"/>
              <a:t>Have fewer accidents  &amp;  live longer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AD81CE-7BF5-0BBD-0F74-56D1C0B1B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292" y="1909519"/>
            <a:ext cx="6865034" cy="457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4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Ion">
  <a:themeElements>
    <a:clrScheme name="Ion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29929</TotalTime>
  <Words>1332</Words>
  <Application>Microsoft Office PowerPoint</Application>
  <PresentationFormat>Widescreen</PresentationFormat>
  <Paragraphs>119</Paragraphs>
  <Slides>43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Noto Sans Symbols</vt:lpstr>
      <vt:lpstr>Arial</vt:lpstr>
      <vt:lpstr>Arial</vt:lpstr>
      <vt:lpstr>Calibri</vt:lpstr>
      <vt:lpstr>Century Gothic</vt:lpstr>
      <vt:lpstr>Times New Roman</vt:lpstr>
      <vt:lpstr>Verdana</vt:lpstr>
      <vt:lpstr>Ion</vt:lpstr>
      <vt:lpstr>What Jairus’ Daughter Saw in Her Father 睚魯的女兒在她的父親身上看到甚麼 Mark 馬可福音 5:21-24, 35-42 </vt:lpstr>
      <vt:lpstr>1. She saw her father was not ashamed to seek out Jesus. 她看到的是她的父親不恥於尋求耶穌 </vt:lpstr>
      <vt:lpstr>What Does a Good Father Do? 一個好父親該做甚麼?</vt:lpstr>
      <vt:lpstr>What Does a Good Father Do? 一個好父親該做甚麼?</vt:lpstr>
      <vt:lpstr>What Does a Good Father Do? 一個好父親該做甚麼?</vt:lpstr>
      <vt:lpstr>PowerPoint Presentation</vt:lpstr>
      <vt:lpstr>PowerPoint Presentation</vt:lpstr>
      <vt:lpstr>PowerPoint Presentation</vt:lpstr>
      <vt:lpstr>Have fewer accidents  &amp;  live longer</vt:lpstr>
      <vt:lpstr>What Does a Good Father Do? 一個好父親該做甚麼?</vt:lpstr>
      <vt:lpstr>“Will you spend time with me?” 你會陪我嗎?</vt:lpstr>
      <vt:lpstr>What Does a Good Dad Do? 個好父親會做的事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Pray 如何禱告</vt:lpstr>
      <vt:lpstr>My Dad praying for us 我的父親為我們禱告</vt:lpstr>
      <vt:lpstr>What type of feet do I have? 你的腳是甚麼樣的腳?</vt:lpstr>
      <vt:lpstr>What type of feet does God say you have?  上帝說你有甚麼樣的腳</vt:lpstr>
      <vt:lpstr>  </vt:lpstr>
      <vt:lpstr>What Does a Good Father Do? 一個好父親會做的事</vt:lpstr>
      <vt:lpstr> “Sir, I think you dropped this.”  先生, 你掉的這個</vt:lpstr>
      <vt:lpstr>“My dad said he is not at home.”</vt:lpstr>
      <vt:lpstr>1. She saw her father was not ashamed to seek out Jesus. 她看到的是她的父親不恥於尋求耶穌 </vt:lpstr>
      <vt:lpstr>PowerPoint Presentation</vt:lpstr>
      <vt:lpstr>2. She saw her father was not ashamed to bring Jesus into their home. 她看到的是她的父親不恥於讓耶穌進家門 </vt:lpstr>
      <vt:lpstr>“”I was glad when they said to me, ‘Let us go into the house of the Lord.’” Psalm 122:1   人 對 我 說 ： 我 們 往 耶 和 華 的 殿 去 ， 我 就 歡 喜 。 詩篇 122:1</vt:lpstr>
      <vt:lpstr>“Coming to church is like walking into the heart of God.”    來到教會就像走進神的心”</vt:lpstr>
      <vt:lpstr>“Let’s give Jesus our junk.”  給耶穌我們不用的的東西吧</vt:lpstr>
      <vt:lpstr>PowerPoint Presentation</vt:lpstr>
      <vt:lpstr>Passover-Father protecting his children 逾越節 - 父親保護他的孩子</vt:lpstr>
      <vt:lpstr>“The thief comes to steal, and to kill, and to destroy:” John 10:10 盜 賊 來 ， 無 非 要 偷 竊 ， 殺 害 ， 毀 壞 ；約翰福音10:10</vt:lpstr>
      <vt:lpstr>PowerPoint Presentation</vt:lpstr>
      <vt:lpstr>“And He took the girl by the hand and said to her, ‘Little girl, I say to you, get up!’ Immediately the girl stood up and walked around. At this they were completely astonished.” Mark 5:41-42 祂拉着孩子的手说：大利大古米“，！”意思是：小女孩，我吩咐你起来！”小女孩应声而起，并且可以走动，那时她十二岁。在场的人都惊奇不已。馬可福音 5:41-42</vt:lpstr>
      <vt:lpstr>3. She saw her father was not ashamed to express his love toward her. 她看到的是她的父親不恥於向她顯現父愛   </vt:lpstr>
      <vt:lpstr>Remember 謹記</vt:lpstr>
      <vt:lpstr>Prayer for Fathers 給所有父親的禱告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Qianqian Chen</dc:creator>
  <cp:lastModifiedBy>Eva Li</cp:lastModifiedBy>
  <cp:revision>459</cp:revision>
  <dcterms:created xsi:type="dcterms:W3CDTF">2018-06-05T19:05:47Z</dcterms:created>
  <dcterms:modified xsi:type="dcterms:W3CDTF">2026-06-23T23:35:52Z</dcterms:modified>
</cp:coreProperties>
</file>